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96" y="-55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029"/>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D6BFBEA-3BEA-467F-98FD-D813635F4C94}" type="datetimeFigureOut">
              <a:rPr lang="en-029" smtClean="0"/>
              <a:t>12/01/2016</a:t>
            </a:fld>
            <a:endParaRPr lang="en-029"/>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029"/>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029"/>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029"/>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DE197FB-2386-4BAF-B19A-A9A00F8F104E}" type="slidenum">
              <a:rPr lang="en-029" smtClean="0"/>
              <a:t>‹#›</a:t>
            </a:fld>
            <a:endParaRPr lang="en-029"/>
          </a:p>
        </p:txBody>
      </p:sp>
    </p:spTree>
    <p:extLst>
      <p:ext uri="{BB962C8B-B14F-4D97-AF65-F5344CB8AC3E}">
        <p14:creationId xmlns:p14="http://schemas.microsoft.com/office/powerpoint/2010/main" val="37107066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 Is it “Better/Faster/Cheaper” or a “Brave New World/Disruptive Technology?”  Do you enable your customers to cut costs or generate more revenues? Are you selling a vitamin pill or an aspirin?  What’s the current pain level, the inability of others to relieve it, and the cost of the pain in terms of dollars/time/inconvenience?  Is buying your product/service an additive cost or does it replace other costs?  If not solving a problem, then how unique and essential is the thrilling customer experience you plan to provide?  Why is now a great time for your venture to be successful?</a:t>
            </a:r>
            <a:endParaRPr lang="en-GB" dirty="0"/>
          </a:p>
        </p:txBody>
      </p:sp>
      <p:sp>
        <p:nvSpPr>
          <p:cNvPr id="4" name="Slide Number Placeholder 3"/>
          <p:cNvSpPr>
            <a:spLocks noGrp="1"/>
          </p:cNvSpPr>
          <p:nvPr>
            <p:ph type="sldNum" sz="quarter" idx="10"/>
          </p:nvPr>
        </p:nvSpPr>
        <p:spPr/>
        <p:txBody>
          <a:bodyPr/>
          <a:lstStyle/>
          <a:p>
            <a:fld id="{934234F4-2715-C945-B7CC-C71FC87FE038}" type="slidenum">
              <a:rPr lang="en-US" smtClean="0"/>
              <a:t>6</a:t>
            </a:fld>
            <a:endParaRPr lang="en-US" dirty="0"/>
          </a:p>
        </p:txBody>
      </p:sp>
    </p:spTree>
    <p:extLst>
      <p:ext uri="{BB962C8B-B14F-4D97-AF65-F5344CB8AC3E}">
        <p14:creationId xmlns:p14="http://schemas.microsoft.com/office/powerpoint/2010/main" val="28831185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Dimension your Total Global Market Size (i.e. with a 100% capture rate) &amp; Growth Rate; Data from third party research organizations?  Your Total Available Market (separate domestic &amp; foreign); Your  initial Targeted Market; What % capture is needed for Survival Cash Flow Break Even?  </a:t>
            </a:r>
            <a:endParaRPr lang="en-GB" dirty="0"/>
          </a:p>
        </p:txBody>
      </p:sp>
      <p:sp>
        <p:nvSpPr>
          <p:cNvPr id="4" name="Slide Number Placeholder 3"/>
          <p:cNvSpPr>
            <a:spLocks noGrp="1"/>
          </p:cNvSpPr>
          <p:nvPr>
            <p:ph type="sldNum" sz="quarter" idx="10"/>
          </p:nvPr>
        </p:nvSpPr>
        <p:spPr/>
        <p:txBody>
          <a:bodyPr/>
          <a:lstStyle/>
          <a:p>
            <a:fld id="{934234F4-2715-C945-B7CC-C71FC87FE038}" type="slidenum">
              <a:rPr lang="en-US" smtClean="0"/>
              <a:t>8</a:t>
            </a:fld>
            <a:endParaRPr lang="en-US" dirty="0"/>
          </a:p>
        </p:txBody>
      </p:sp>
    </p:spTree>
    <p:extLst>
      <p:ext uri="{BB962C8B-B14F-4D97-AF65-F5344CB8AC3E}">
        <p14:creationId xmlns:p14="http://schemas.microsoft.com/office/powerpoint/2010/main" val="13296439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Their Size:  If public, provide their Ticker symbol; If private, provide estimated revenues and amount/names of VC funding (if any);  Their solutions &amp; business model; Why is yours so superior?  What’s your unique and unfair competitive advantage?  Why is it sustainable?  Presuming your toughest competitor has adequate funding to replicate your idea, how long will it take them to do so?  What might be their combative reaction when they see your success?</a:t>
            </a:r>
          </a:p>
          <a:p>
            <a:r>
              <a:rPr lang="en-GB" dirty="0" smtClean="0"/>
              <a:t>Explain the difficulty and likelihood that your product can be knocked off in China (disregarding all IP laws).  </a:t>
            </a:r>
            <a:endParaRPr lang="en-GB" dirty="0"/>
          </a:p>
        </p:txBody>
      </p:sp>
      <p:sp>
        <p:nvSpPr>
          <p:cNvPr id="4" name="Slide Number Placeholder 3"/>
          <p:cNvSpPr>
            <a:spLocks noGrp="1"/>
          </p:cNvSpPr>
          <p:nvPr>
            <p:ph type="sldNum" sz="quarter" idx="10"/>
          </p:nvPr>
        </p:nvSpPr>
        <p:spPr/>
        <p:txBody>
          <a:bodyPr/>
          <a:lstStyle/>
          <a:p>
            <a:fld id="{934234F4-2715-C945-B7CC-C71FC87FE038}" type="slidenum">
              <a:rPr lang="en-US" smtClean="0"/>
              <a:t>9</a:t>
            </a:fld>
            <a:endParaRPr lang="en-US" dirty="0"/>
          </a:p>
        </p:txBody>
      </p:sp>
    </p:spTree>
    <p:extLst>
      <p:ext uri="{BB962C8B-B14F-4D97-AF65-F5344CB8AC3E}">
        <p14:creationId xmlns:p14="http://schemas.microsoft.com/office/powerpoint/2010/main" val="18499738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029"/>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029"/>
          </a:p>
        </p:txBody>
      </p:sp>
      <p:sp>
        <p:nvSpPr>
          <p:cNvPr id="4" name="Date Placeholder 3"/>
          <p:cNvSpPr>
            <a:spLocks noGrp="1"/>
          </p:cNvSpPr>
          <p:nvPr>
            <p:ph type="dt" sz="half" idx="10"/>
          </p:nvPr>
        </p:nvSpPr>
        <p:spPr/>
        <p:txBody>
          <a:bodyPr/>
          <a:lstStyle/>
          <a:p>
            <a:fld id="{477CD717-3E4A-486B-B216-B20176EE79A1}" type="datetimeFigureOut">
              <a:rPr lang="en-029" smtClean="0"/>
              <a:t>12/01/2016</a:t>
            </a:fld>
            <a:endParaRPr lang="en-029"/>
          </a:p>
        </p:txBody>
      </p:sp>
      <p:sp>
        <p:nvSpPr>
          <p:cNvPr id="5" name="Footer Placeholder 4"/>
          <p:cNvSpPr>
            <a:spLocks noGrp="1"/>
          </p:cNvSpPr>
          <p:nvPr>
            <p:ph type="ftr" sz="quarter" idx="11"/>
          </p:nvPr>
        </p:nvSpPr>
        <p:spPr/>
        <p:txBody>
          <a:bodyPr/>
          <a:lstStyle/>
          <a:p>
            <a:endParaRPr lang="en-029"/>
          </a:p>
        </p:txBody>
      </p:sp>
      <p:sp>
        <p:nvSpPr>
          <p:cNvPr id="6" name="Slide Number Placeholder 5"/>
          <p:cNvSpPr>
            <a:spLocks noGrp="1"/>
          </p:cNvSpPr>
          <p:nvPr>
            <p:ph type="sldNum" sz="quarter" idx="12"/>
          </p:nvPr>
        </p:nvSpPr>
        <p:spPr/>
        <p:txBody>
          <a:bodyPr/>
          <a:lstStyle/>
          <a:p>
            <a:fld id="{DF0B8020-9350-4DFC-9712-8BFC509B920A}" type="slidenum">
              <a:rPr lang="en-029" smtClean="0"/>
              <a:t>‹#›</a:t>
            </a:fld>
            <a:endParaRPr lang="en-029"/>
          </a:p>
        </p:txBody>
      </p:sp>
    </p:spTree>
    <p:extLst>
      <p:ext uri="{BB962C8B-B14F-4D97-AF65-F5344CB8AC3E}">
        <p14:creationId xmlns:p14="http://schemas.microsoft.com/office/powerpoint/2010/main" val="30685736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029"/>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029"/>
          </a:p>
        </p:txBody>
      </p:sp>
      <p:sp>
        <p:nvSpPr>
          <p:cNvPr id="4" name="Date Placeholder 3"/>
          <p:cNvSpPr>
            <a:spLocks noGrp="1"/>
          </p:cNvSpPr>
          <p:nvPr>
            <p:ph type="dt" sz="half" idx="10"/>
          </p:nvPr>
        </p:nvSpPr>
        <p:spPr/>
        <p:txBody>
          <a:bodyPr/>
          <a:lstStyle/>
          <a:p>
            <a:fld id="{477CD717-3E4A-486B-B216-B20176EE79A1}" type="datetimeFigureOut">
              <a:rPr lang="en-029" smtClean="0"/>
              <a:t>12/01/2016</a:t>
            </a:fld>
            <a:endParaRPr lang="en-029"/>
          </a:p>
        </p:txBody>
      </p:sp>
      <p:sp>
        <p:nvSpPr>
          <p:cNvPr id="5" name="Footer Placeholder 4"/>
          <p:cNvSpPr>
            <a:spLocks noGrp="1"/>
          </p:cNvSpPr>
          <p:nvPr>
            <p:ph type="ftr" sz="quarter" idx="11"/>
          </p:nvPr>
        </p:nvSpPr>
        <p:spPr/>
        <p:txBody>
          <a:bodyPr/>
          <a:lstStyle/>
          <a:p>
            <a:endParaRPr lang="en-029"/>
          </a:p>
        </p:txBody>
      </p:sp>
      <p:sp>
        <p:nvSpPr>
          <p:cNvPr id="6" name="Slide Number Placeholder 5"/>
          <p:cNvSpPr>
            <a:spLocks noGrp="1"/>
          </p:cNvSpPr>
          <p:nvPr>
            <p:ph type="sldNum" sz="quarter" idx="12"/>
          </p:nvPr>
        </p:nvSpPr>
        <p:spPr/>
        <p:txBody>
          <a:bodyPr/>
          <a:lstStyle/>
          <a:p>
            <a:fld id="{DF0B8020-9350-4DFC-9712-8BFC509B920A}" type="slidenum">
              <a:rPr lang="en-029" smtClean="0"/>
              <a:t>‹#›</a:t>
            </a:fld>
            <a:endParaRPr lang="en-029"/>
          </a:p>
        </p:txBody>
      </p:sp>
    </p:spTree>
    <p:extLst>
      <p:ext uri="{BB962C8B-B14F-4D97-AF65-F5344CB8AC3E}">
        <p14:creationId xmlns:p14="http://schemas.microsoft.com/office/powerpoint/2010/main" val="2640243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029"/>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029"/>
          </a:p>
        </p:txBody>
      </p:sp>
      <p:sp>
        <p:nvSpPr>
          <p:cNvPr id="4" name="Date Placeholder 3"/>
          <p:cNvSpPr>
            <a:spLocks noGrp="1"/>
          </p:cNvSpPr>
          <p:nvPr>
            <p:ph type="dt" sz="half" idx="10"/>
          </p:nvPr>
        </p:nvSpPr>
        <p:spPr/>
        <p:txBody>
          <a:bodyPr/>
          <a:lstStyle/>
          <a:p>
            <a:fld id="{477CD717-3E4A-486B-B216-B20176EE79A1}" type="datetimeFigureOut">
              <a:rPr lang="en-029" smtClean="0"/>
              <a:t>12/01/2016</a:t>
            </a:fld>
            <a:endParaRPr lang="en-029"/>
          </a:p>
        </p:txBody>
      </p:sp>
      <p:sp>
        <p:nvSpPr>
          <p:cNvPr id="5" name="Footer Placeholder 4"/>
          <p:cNvSpPr>
            <a:spLocks noGrp="1"/>
          </p:cNvSpPr>
          <p:nvPr>
            <p:ph type="ftr" sz="quarter" idx="11"/>
          </p:nvPr>
        </p:nvSpPr>
        <p:spPr/>
        <p:txBody>
          <a:bodyPr/>
          <a:lstStyle/>
          <a:p>
            <a:endParaRPr lang="en-029"/>
          </a:p>
        </p:txBody>
      </p:sp>
      <p:sp>
        <p:nvSpPr>
          <p:cNvPr id="6" name="Slide Number Placeholder 5"/>
          <p:cNvSpPr>
            <a:spLocks noGrp="1"/>
          </p:cNvSpPr>
          <p:nvPr>
            <p:ph type="sldNum" sz="quarter" idx="12"/>
          </p:nvPr>
        </p:nvSpPr>
        <p:spPr/>
        <p:txBody>
          <a:bodyPr/>
          <a:lstStyle/>
          <a:p>
            <a:fld id="{DF0B8020-9350-4DFC-9712-8BFC509B920A}" type="slidenum">
              <a:rPr lang="en-029" smtClean="0"/>
              <a:t>‹#›</a:t>
            </a:fld>
            <a:endParaRPr lang="en-029"/>
          </a:p>
        </p:txBody>
      </p:sp>
    </p:spTree>
    <p:extLst>
      <p:ext uri="{BB962C8B-B14F-4D97-AF65-F5344CB8AC3E}">
        <p14:creationId xmlns:p14="http://schemas.microsoft.com/office/powerpoint/2010/main" val="1175040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029"/>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029"/>
          </a:p>
        </p:txBody>
      </p:sp>
      <p:sp>
        <p:nvSpPr>
          <p:cNvPr id="4" name="Date Placeholder 3"/>
          <p:cNvSpPr>
            <a:spLocks noGrp="1"/>
          </p:cNvSpPr>
          <p:nvPr>
            <p:ph type="dt" sz="half" idx="10"/>
          </p:nvPr>
        </p:nvSpPr>
        <p:spPr/>
        <p:txBody>
          <a:bodyPr/>
          <a:lstStyle/>
          <a:p>
            <a:fld id="{477CD717-3E4A-486B-B216-B20176EE79A1}" type="datetimeFigureOut">
              <a:rPr lang="en-029" smtClean="0"/>
              <a:t>12/01/2016</a:t>
            </a:fld>
            <a:endParaRPr lang="en-029"/>
          </a:p>
        </p:txBody>
      </p:sp>
      <p:sp>
        <p:nvSpPr>
          <p:cNvPr id="5" name="Footer Placeholder 4"/>
          <p:cNvSpPr>
            <a:spLocks noGrp="1"/>
          </p:cNvSpPr>
          <p:nvPr>
            <p:ph type="ftr" sz="quarter" idx="11"/>
          </p:nvPr>
        </p:nvSpPr>
        <p:spPr/>
        <p:txBody>
          <a:bodyPr/>
          <a:lstStyle/>
          <a:p>
            <a:endParaRPr lang="en-029"/>
          </a:p>
        </p:txBody>
      </p:sp>
      <p:sp>
        <p:nvSpPr>
          <p:cNvPr id="6" name="Slide Number Placeholder 5"/>
          <p:cNvSpPr>
            <a:spLocks noGrp="1"/>
          </p:cNvSpPr>
          <p:nvPr>
            <p:ph type="sldNum" sz="quarter" idx="12"/>
          </p:nvPr>
        </p:nvSpPr>
        <p:spPr/>
        <p:txBody>
          <a:bodyPr/>
          <a:lstStyle/>
          <a:p>
            <a:fld id="{DF0B8020-9350-4DFC-9712-8BFC509B920A}" type="slidenum">
              <a:rPr lang="en-029" smtClean="0"/>
              <a:t>‹#›</a:t>
            </a:fld>
            <a:endParaRPr lang="en-029"/>
          </a:p>
        </p:txBody>
      </p:sp>
    </p:spTree>
    <p:extLst>
      <p:ext uri="{BB962C8B-B14F-4D97-AF65-F5344CB8AC3E}">
        <p14:creationId xmlns:p14="http://schemas.microsoft.com/office/powerpoint/2010/main" val="10712230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029"/>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77CD717-3E4A-486B-B216-B20176EE79A1}" type="datetimeFigureOut">
              <a:rPr lang="en-029" smtClean="0"/>
              <a:t>12/01/2016</a:t>
            </a:fld>
            <a:endParaRPr lang="en-029"/>
          </a:p>
        </p:txBody>
      </p:sp>
      <p:sp>
        <p:nvSpPr>
          <p:cNvPr id="5" name="Footer Placeholder 4"/>
          <p:cNvSpPr>
            <a:spLocks noGrp="1"/>
          </p:cNvSpPr>
          <p:nvPr>
            <p:ph type="ftr" sz="quarter" idx="11"/>
          </p:nvPr>
        </p:nvSpPr>
        <p:spPr/>
        <p:txBody>
          <a:bodyPr/>
          <a:lstStyle/>
          <a:p>
            <a:endParaRPr lang="en-029"/>
          </a:p>
        </p:txBody>
      </p:sp>
      <p:sp>
        <p:nvSpPr>
          <p:cNvPr id="6" name="Slide Number Placeholder 5"/>
          <p:cNvSpPr>
            <a:spLocks noGrp="1"/>
          </p:cNvSpPr>
          <p:nvPr>
            <p:ph type="sldNum" sz="quarter" idx="12"/>
          </p:nvPr>
        </p:nvSpPr>
        <p:spPr/>
        <p:txBody>
          <a:bodyPr/>
          <a:lstStyle/>
          <a:p>
            <a:fld id="{DF0B8020-9350-4DFC-9712-8BFC509B920A}" type="slidenum">
              <a:rPr lang="en-029" smtClean="0"/>
              <a:t>‹#›</a:t>
            </a:fld>
            <a:endParaRPr lang="en-029"/>
          </a:p>
        </p:txBody>
      </p:sp>
    </p:spTree>
    <p:extLst>
      <p:ext uri="{BB962C8B-B14F-4D97-AF65-F5344CB8AC3E}">
        <p14:creationId xmlns:p14="http://schemas.microsoft.com/office/powerpoint/2010/main" val="4680682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029"/>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029"/>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029"/>
          </a:p>
        </p:txBody>
      </p:sp>
      <p:sp>
        <p:nvSpPr>
          <p:cNvPr id="5" name="Date Placeholder 4"/>
          <p:cNvSpPr>
            <a:spLocks noGrp="1"/>
          </p:cNvSpPr>
          <p:nvPr>
            <p:ph type="dt" sz="half" idx="10"/>
          </p:nvPr>
        </p:nvSpPr>
        <p:spPr/>
        <p:txBody>
          <a:bodyPr/>
          <a:lstStyle/>
          <a:p>
            <a:fld id="{477CD717-3E4A-486B-B216-B20176EE79A1}" type="datetimeFigureOut">
              <a:rPr lang="en-029" smtClean="0"/>
              <a:t>12/01/2016</a:t>
            </a:fld>
            <a:endParaRPr lang="en-029"/>
          </a:p>
        </p:txBody>
      </p:sp>
      <p:sp>
        <p:nvSpPr>
          <p:cNvPr id="6" name="Footer Placeholder 5"/>
          <p:cNvSpPr>
            <a:spLocks noGrp="1"/>
          </p:cNvSpPr>
          <p:nvPr>
            <p:ph type="ftr" sz="quarter" idx="11"/>
          </p:nvPr>
        </p:nvSpPr>
        <p:spPr/>
        <p:txBody>
          <a:bodyPr/>
          <a:lstStyle/>
          <a:p>
            <a:endParaRPr lang="en-029"/>
          </a:p>
        </p:txBody>
      </p:sp>
      <p:sp>
        <p:nvSpPr>
          <p:cNvPr id="7" name="Slide Number Placeholder 6"/>
          <p:cNvSpPr>
            <a:spLocks noGrp="1"/>
          </p:cNvSpPr>
          <p:nvPr>
            <p:ph type="sldNum" sz="quarter" idx="12"/>
          </p:nvPr>
        </p:nvSpPr>
        <p:spPr/>
        <p:txBody>
          <a:bodyPr/>
          <a:lstStyle/>
          <a:p>
            <a:fld id="{DF0B8020-9350-4DFC-9712-8BFC509B920A}" type="slidenum">
              <a:rPr lang="en-029" smtClean="0"/>
              <a:t>‹#›</a:t>
            </a:fld>
            <a:endParaRPr lang="en-029"/>
          </a:p>
        </p:txBody>
      </p:sp>
    </p:spTree>
    <p:extLst>
      <p:ext uri="{BB962C8B-B14F-4D97-AF65-F5344CB8AC3E}">
        <p14:creationId xmlns:p14="http://schemas.microsoft.com/office/powerpoint/2010/main" val="39061519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029"/>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029"/>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029"/>
          </a:p>
        </p:txBody>
      </p:sp>
      <p:sp>
        <p:nvSpPr>
          <p:cNvPr id="7" name="Date Placeholder 6"/>
          <p:cNvSpPr>
            <a:spLocks noGrp="1"/>
          </p:cNvSpPr>
          <p:nvPr>
            <p:ph type="dt" sz="half" idx="10"/>
          </p:nvPr>
        </p:nvSpPr>
        <p:spPr/>
        <p:txBody>
          <a:bodyPr/>
          <a:lstStyle/>
          <a:p>
            <a:fld id="{477CD717-3E4A-486B-B216-B20176EE79A1}" type="datetimeFigureOut">
              <a:rPr lang="en-029" smtClean="0"/>
              <a:t>12/01/2016</a:t>
            </a:fld>
            <a:endParaRPr lang="en-029"/>
          </a:p>
        </p:txBody>
      </p:sp>
      <p:sp>
        <p:nvSpPr>
          <p:cNvPr id="8" name="Footer Placeholder 7"/>
          <p:cNvSpPr>
            <a:spLocks noGrp="1"/>
          </p:cNvSpPr>
          <p:nvPr>
            <p:ph type="ftr" sz="quarter" idx="11"/>
          </p:nvPr>
        </p:nvSpPr>
        <p:spPr/>
        <p:txBody>
          <a:bodyPr/>
          <a:lstStyle/>
          <a:p>
            <a:endParaRPr lang="en-029"/>
          </a:p>
        </p:txBody>
      </p:sp>
      <p:sp>
        <p:nvSpPr>
          <p:cNvPr id="9" name="Slide Number Placeholder 8"/>
          <p:cNvSpPr>
            <a:spLocks noGrp="1"/>
          </p:cNvSpPr>
          <p:nvPr>
            <p:ph type="sldNum" sz="quarter" idx="12"/>
          </p:nvPr>
        </p:nvSpPr>
        <p:spPr/>
        <p:txBody>
          <a:bodyPr/>
          <a:lstStyle/>
          <a:p>
            <a:fld id="{DF0B8020-9350-4DFC-9712-8BFC509B920A}" type="slidenum">
              <a:rPr lang="en-029" smtClean="0"/>
              <a:t>‹#›</a:t>
            </a:fld>
            <a:endParaRPr lang="en-029"/>
          </a:p>
        </p:txBody>
      </p:sp>
    </p:spTree>
    <p:extLst>
      <p:ext uri="{BB962C8B-B14F-4D97-AF65-F5344CB8AC3E}">
        <p14:creationId xmlns:p14="http://schemas.microsoft.com/office/powerpoint/2010/main" val="17746787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029"/>
          </a:p>
        </p:txBody>
      </p:sp>
      <p:sp>
        <p:nvSpPr>
          <p:cNvPr id="3" name="Date Placeholder 2"/>
          <p:cNvSpPr>
            <a:spLocks noGrp="1"/>
          </p:cNvSpPr>
          <p:nvPr>
            <p:ph type="dt" sz="half" idx="10"/>
          </p:nvPr>
        </p:nvSpPr>
        <p:spPr/>
        <p:txBody>
          <a:bodyPr/>
          <a:lstStyle/>
          <a:p>
            <a:fld id="{477CD717-3E4A-486B-B216-B20176EE79A1}" type="datetimeFigureOut">
              <a:rPr lang="en-029" smtClean="0"/>
              <a:t>12/01/2016</a:t>
            </a:fld>
            <a:endParaRPr lang="en-029"/>
          </a:p>
        </p:txBody>
      </p:sp>
      <p:sp>
        <p:nvSpPr>
          <p:cNvPr id="4" name="Footer Placeholder 3"/>
          <p:cNvSpPr>
            <a:spLocks noGrp="1"/>
          </p:cNvSpPr>
          <p:nvPr>
            <p:ph type="ftr" sz="quarter" idx="11"/>
          </p:nvPr>
        </p:nvSpPr>
        <p:spPr/>
        <p:txBody>
          <a:bodyPr/>
          <a:lstStyle/>
          <a:p>
            <a:endParaRPr lang="en-029"/>
          </a:p>
        </p:txBody>
      </p:sp>
      <p:sp>
        <p:nvSpPr>
          <p:cNvPr id="5" name="Slide Number Placeholder 4"/>
          <p:cNvSpPr>
            <a:spLocks noGrp="1"/>
          </p:cNvSpPr>
          <p:nvPr>
            <p:ph type="sldNum" sz="quarter" idx="12"/>
          </p:nvPr>
        </p:nvSpPr>
        <p:spPr/>
        <p:txBody>
          <a:bodyPr/>
          <a:lstStyle/>
          <a:p>
            <a:fld id="{DF0B8020-9350-4DFC-9712-8BFC509B920A}" type="slidenum">
              <a:rPr lang="en-029" smtClean="0"/>
              <a:t>‹#›</a:t>
            </a:fld>
            <a:endParaRPr lang="en-029"/>
          </a:p>
        </p:txBody>
      </p:sp>
    </p:spTree>
    <p:extLst>
      <p:ext uri="{BB962C8B-B14F-4D97-AF65-F5344CB8AC3E}">
        <p14:creationId xmlns:p14="http://schemas.microsoft.com/office/powerpoint/2010/main" val="24748608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7CD717-3E4A-486B-B216-B20176EE79A1}" type="datetimeFigureOut">
              <a:rPr lang="en-029" smtClean="0"/>
              <a:t>12/01/2016</a:t>
            </a:fld>
            <a:endParaRPr lang="en-029"/>
          </a:p>
        </p:txBody>
      </p:sp>
      <p:sp>
        <p:nvSpPr>
          <p:cNvPr id="3" name="Footer Placeholder 2"/>
          <p:cNvSpPr>
            <a:spLocks noGrp="1"/>
          </p:cNvSpPr>
          <p:nvPr>
            <p:ph type="ftr" sz="quarter" idx="11"/>
          </p:nvPr>
        </p:nvSpPr>
        <p:spPr/>
        <p:txBody>
          <a:bodyPr/>
          <a:lstStyle/>
          <a:p>
            <a:endParaRPr lang="en-029"/>
          </a:p>
        </p:txBody>
      </p:sp>
      <p:sp>
        <p:nvSpPr>
          <p:cNvPr id="4" name="Slide Number Placeholder 3"/>
          <p:cNvSpPr>
            <a:spLocks noGrp="1"/>
          </p:cNvSpPr>
          <p:nvPr>
            <p:ph type="sldNum" sz="quarter" idx="12"/>
          </p:nvPr>
        </p:nvSpPr>
        <p:spPr/>
        <p:txBody>
          <a:bodyPr/>
          <a:lstStyle/>
          <a:p>
            <a:fld id="{DF0B8020-9350-4DFC-9712-8BFC509B920A}" type="slidenum">
              <a:rPr lang="en-029" smtClean="0"/>
              <a:t>‹#›</a:t>
            </a:fld>
            <a:endParaRPr lang="en-029"/>
          </a:p>
        </p:txBody>
      </p:sp>
    </p:spTree>
    <p:extLst>
      <p:ext uri="{BB962C8B-B14F-4D97-AF65-F5344CB8AC3E}">
        <p14:creationId xmlns:p14="http://schemas.microsoft.com/office/powerpoint/2010/main" val="2058240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029"/>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029"/>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77CD717-3E4A-486B-B216-B20176EE79A1}" type="datetimeFigureOut">
              <a:rPr lang="en-029" smtClean="0"/>
              <a:t>12/01/2016</a:t>
            </a:fld>
            <a:endParaRPr lang="en-029"/>
          </a:p>
        </p:txBody>
      </p:sp>
      <p:sp>
        <p:nvSpPr>
          <p:cNvPr id="6" name="Footer Placeholder 5"/>
          <p:cNvSpPr>
            <a:spLocks noGrp="1"/>
          </p:cNvSpPr>
          <p:nvPr>
            <p:ph type="ftr" sz="quarter" idx="11"/>
          </p:nvPr>
        </p:nvSpPr>
        <p:spPr/>
        <p:txBody>
          <a:bodyPr/>
          <a:lstStyle/>
          <a:p>
            <a:endParaRPr lang="en-029"/>
          </a:p>
        </p:txBody>
      </p:sp>
      <p:sp>
        <p:nvSpPr>
          <p:cNvPr id="7" name="Slide Number Placeholder 6"/>
          <p:cNvSpPr>
            <a:spLocks noGrp="1"/>
          </p:cNvSpPr>
          <p:nvPr>
            <p:ph type="sldNum" sz="quarter" idx="12"/>
          </p:nvPr>
        </p:nvSpPr>
        <p:spPr/>
        <p:txBody>
          <a:bodyPr/>
          <a:lstStyle/>
          <a:p>
            <a:fld id="{DF0B8020-9350-4DFC-9712-8BFC509B920A}" type="slidenum">
              <a:rPr lang="en-029" smtClean="0"/>
              <a:t>‹#›</a:t>
            </a:fld>
            <a:endParaRPr lang="en-029"/>
          </a:p>
        </p:txBody>
      </p:sp>
    </p:spTree>
    <p:extLst>
      <p:ext uri="{BB962C8B-B14F-4D97-AF65-F5344CB8AC3E}">
        <p14:creationId xmlns:p14="http://schemas.microsoft.com/office/powerpoint/2010/main" val="38627351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029"/>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029"/>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77CD717-3E4A-486B-B216-B20176EE79A1}" type="datetimeFigureOut">
              <a:rPr lang="en-029" smtClean="0"/>
              <a:t>12/01/2016</a:t>
            </a:fld>
            <a:endParaRPr lang="en-029"/>
          </a:p>
        </p:txBody>
      </p:sp>
      <p:sp>
        <p:nvSpPr>
          <p:cNvPr id="6" name="Footer Placeholder 5"/>
          <p:cNvSpPr>
            <a:spLocks noGrp="1"/>
          </p:cNvSpPr>
          <p:nvPr>
            <p:ph type="ftr" sz="quarter" idx="11"/>
          </p:nvPr>
        </p:nvSpPr>
        <p:spPr/>
        <p:txBody>
          <a:bodyPr/>
          <a:lstStyle/>
          <a:p>
            <a:endParaRPr lang="en-029"/>
          </a:p>
        </p:txBody>
      </p:sp>
      <p:sp>
        <p:nvSpPr>
          <p:cNvPr id="7" name="Slide Number Placeholder 6"/>
          <p:cNvSpPr>
            <a:spLocks noGrp="1"/>
          </p:cNvSpPr>
          <p:nvPr>
            <p:ph type="sldNum" sz="quarter" idx="12"/>
          </p:nvPr>
        </p:nvSpPr>
        <p:spPr/>
        <p:txBody>
          <a:bodyPr/>
          <a:lstStyle/>
          <a:p>
            <a:fld id="{DF0B8020-9350-4DFC-9712-8BFC509B920A}" type="slidenum">
              <a:rPr lang="en-029" smtClean="0"/>
              <a:t>‹#›</a:t>
            </a:fld>
            <a:endParaRPr lang="en-029"/>
          </a:p>
        </p:txBody>
      </p:sp>
    </p:spTree>
    <p:extLst>
      <p:ext uri="{BB962C8B-B14F-4D97-AF65-F5344CB8AC3E}">
        <p14:creationId xmlns:p14="http://schemas.microsoft.com/office/powerpoint/2010/main" val="22828226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029"/>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029"/>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7CD717-3E4A-486B-B216-B20176EE79A1}" type="datetimeFigureOut">
              <a:rPr lang="en-029" smtClean="0"/>
              <a:t>12/01/2016</a:t>
            </a:fld>
            <a:endParaRPr lang="en-029"/>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029"/>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0B8020-9350-4DFC-9712-8BFC509B920A}" type="slidenum">
              <a:rPr lang="en-029" smtClean="0"/>
              <a:t>‹#›</a:t>
            </a:fld>
            <a:endParaRPr lang="en-029"/>
          </a:p>
        </p:txBody>
      </p:sp>
    </p:spTree>
    <p:extLst>
      <p:ext uri="{BB962C8B-B14F-4D97-AF65-F5344CB8AC3E}">
        <p14:creationId xmlns:p14="http://schemas.microsoft.com/office/powerpoint/2010/main" val="9348045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140732" y="4186032"/>
            <a:ext cx="6977816" cy="1366118"/>
          </a:xfrm>
          <a:prstGeom prst="rect">
            <a:avLst/>
          </a:prstGeom>
          <a:solidFill>
            <a:srgbClr val="74BA4F"/>
          </a:solidFill>
          <a:ln>
            <a:noFill/>
          </a:ln>
          <a:effectLst>
            <a:reflection blurRad="6350" stA="50000" endA="300" endPos="38500" dist="50800" dir="5400000" sy="-100000" algn="bl" rotWithShape="0"/>
          </a:effectLst>
        </p:spPr>
        <p:style>
          <a:lnRef idx="1">
            <a:schemeClr val="accent1"/>
          </a:lnRef>
          <a:fillRef idx="3">
            <a:schemeClr val="accent1"/>
          </a:fillRef>
          <a:effectRef idx="2">
            <a:schemeClr val="accent1"/>
          </a:effectRef>
          <a:fontRef idx="minor">
            <a:schemeClr val="lt1"/>
          </a:fontRef>
        </p:style>
        <p:txBody>
          <a:bodyPr lIns="82039" tIns="41020" rIns="82039" bIns="41020" rtlCol="0" anchor="ctr"/>
          <a:lstStyle/>
          <a:p>
            <a:pPr algn="ctr"/>
            <a:endParaRPr lang="en-US" dirty="0">
              <a:solidFill>
                <a:srgbClr val="74BA4F"/>
              </a:solidFill>
            </a:endParaRPr>
          </a:p>
        </p:txBody>
      </p:sp>
      <p:sp>
        <p:nvSpPr>
          <p:cNvPr id="6" name="TextBox 5"/>
          <p:cNvSpPr txBox="1"/>
          <p:nvPr/>
        </p:nvSpPr>
        <p:spPr>
          <a:xfrm>
            <a:off x="1477818" y="4407544"/>
            <a:ext cx="6161385" cy="944615"/>
          </a:xfrm>
          <a:prstGeom prst="rect">
            <a:avLst/>
          </a:prstGeom>
          <a:noFill/>
          <a:ln>
            <a:noFill/>
          </a:ln>
          <a:effectLst/>
        </p:spPr>
        <p:txBody>
          <a:bodyPr wrap="square" lIns="82039" tIns="41020" rIns="82039" bIns="41020" rtlCol="0">
            <a:spAutoFit/>
          </a:bodyPr>
          <a:lstStyle/>
          <a:p>
            <a:pPr algn="ctr"/>
            <a:r>
              <a:rPr lang="en-US" sz="2800" dirty="0" smtClean="0">
                <a:solidFill>
                  <a:schemeClr val="bg1"/>
                </a:solidFill>
                <a:latin typeface="Avenir Book"/>
                <a:cs typeface="Avenir Book"/>
              </a:rPr>
              <a:t>Creating a Sellable Business Plan Presentation</a:t>
            </a:r>
            <a:endParaRPr lang="en-US" sz="2800" dirty="0">
              <a:solidFill>
                <a:schemeClr val="bg1"/>
              </a:solidFill>
              <a:latin typeface="Avenir Book"/>
              <a:cs typeface="Avenir Book"/>
            </a:endParaRPr>
          </a:p>
        </p:txBody>
      </p:sp>
      <p:sp>
        <p:nvSpPr>
          <p:cNvPr id="4" name="Rectangle 3"/>
          <p:cNvSpPr/>
          <p:nvPr/>
        </p:nvSpPr>
        <p:spPr>
          <a:xfrm>
            <a:off x="3" y="1"/>
            <a:ext cx="9143999" cy="603469"/>
          </a:xfrm>
          <a:prstGeom prst="rect">
            <a:avLst/>
          </a:prstGeom>
          <a:solidFill>
            <a:srgbClr val="3A92C0"/>
          </a:solidFill>
          <a:effectLst/>
        </p:spPr>
        <p:style>
          <a:lnRef idx="1">
            <a:schemeClr val="accent1"/>
          </a:lnRef>
          <a:fillRef idx="3">
            <a:schemeClr val="accent1"/>
          </a:fillRef>
          <a:effectRef idx="2">
            <a:schemeClr val="accent1"/>
          </a:effectRef>
          <a:fontRef idx="minor">
            <a:schemeClr val="lt1"/>
          </a:fontRef>
        </p:style>
        <p:txBody>
          <a:bodyPr lIns="82039" tIns="41020" rIns="82039" bIns="41020" rtlCol="0" anchor="ctr"/>
          <a:lstStyle/>
          <a:p>
            <a:pPr algn="ctr"/>
            <a:endParaRPr lang="en-US" dirty="0"/>
          </a:p>
        </p:txBody>
      </p:sp>
      <p:sp>
        <p:nvSpPr>
          <p:cNvPr id="8" name="Title 1"/>
          <p:cNvSpPr txBox="1">
            <a:spLocks/>
          </p:cNvSpPr>
          <p:nvPr/>
        </p:nvSpPr>
        <p:spPr>
          <a:xfrm>
            <a:off x="2677962" y="2450614"/>
            <a:ext cx="3689684" cy="1143000"/>
          </a:xfrm>
          <a:prstGeom prst="rect">
            <a:avLst/>
          </a:prstGeom>
        </p:spPr>
        <p:txBody>
          <a:bodyPr vert="horz" lIns="91354" tIns="45678" rIns="91354" bIns="45678" rtlCol="0" anchor="ctr">
            <a:noAutofit/>
          </a:bodyPr>
          <a:lstStyle>
            <a:lvl1pPr algn="ctr" defTabSz="456827" rtl="0" eaLnBrk="1" latinLnBrk="0" hangingPunct="1">
              <a:spcBef>
                <a:spcPct val="0"/>
              </a:spcBef>
              <a:buNone/>
              <a:defRPr sz="4400" kern="1200">
                <a:solidFill>
                  <a:srgbClr val="3A92C0"/>
                </a:solidFill>
                <a:latin typeface="Avenir Heavy"/>
                <a:ea typeface="+mj-ea"/>
                <a:cs typeface="Avenir Heavy"/>
              </a:defRPr>
            </a:lvl1pPr>
          </a:lstStyle>
          <a:p>
            <a:r>
              <a:rPr lang="en-US" sz="5400" dirty="0" smtClean="0"/>
              <a:t>The Pitch</a:t>
            </a:r>
            <a:endParaRPr lang="en-US" sz="5400" dirty="0"/>
          </a:p>
        </p:txBody>
      </p:sp>
    </p:spTree>
    <p:extLst>
      <p:ext uri="{BB962C8B-B14F-4D97-AF65-F5344CB8AC3E}">
        <p14:creationId xmlns:p14="http://schemas.microsoft.com/office/powerpoint/2010/main" val="39012025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72374" y="495705"/>
            <a:ext cx="8711205" cy="759960"/>
          </a:xfrm>
          <a:prstGeom prst="rect">
            <a:avLst/>
          </a:prstGeom>
          <a:noFill/>
          <a:ln>
            <a:noFill/>
          </a:ln>
        </p:spPr>
        <p:txBody>
          <a:bodyPr wrap="square" lIns="82048" tIns="41025" rIns="82048" bIns="41025" rtlCol="0">
            <a:spAutoFit/>
          </a:bodyPr>
          <a:lstStyle/>
          <a:p>
            <a:r>
              <a:rPr lang="en-US" sz="4400" dirty="0">
                <a:solidFill>
                  <a:srgbClr val="3A92C0"/>
                </a:solidFill>
                <a:latin typeface="Avenir Heavy"/>
                <a:cs typeface="Avenir Heavy"/>
              </a:rPr>
              <a:t>7</a:t>
            </a:r>
            <a:r>
              <a:rPr lang="en-US" sz="4400" dirty="0" smtClean="0">
                <a:solidFill>
                  <a:srgbClr val="3A92C0"/>
                </a:solidFill>
                <a:latin typeface="Avenir Heavy"/>
                <a:cs typeface="Avenir Heavy"/>
              </a:rPr>
              <a:t>. </a:t>
            </a:r>
            <a:r>
              <a:rPr lang="en-US" sz="4400" dirty="0">
                <a:solidFill>
                  <a:srgbClr val="3A92C0"/>
                </a:solidFill>
                <a:latin typeface="Avenir Heavy"/>
                <a:cs typeface="Avenir Heavy"/>
              </a:rPr>
              <a:t>Your Sales &amp; Marketing Plan</a:t>
            </a:r>
          </a:p>
        </p:txBody>
      </p:sp>
      <p:sp>
        <p:nvSpPr>
          <p:cNvPr id="5" name="Content Placeholder 2"/>
          <p:cNvSpPr txBox="1">
            <a:spLocks/>
          </p:cNvSpPr>
          <p:nvPr/>
        </p:nvSpPr>
        <p:spPr>
          <a:xfrm>
            <a:off x="-1" y="1255665"/>
            <a:ext cx="9144001" cy="5068935"/>
          </a:xfrm>
          <a:prstGeom prst="rect">
            <a:avLst/>
          </a:prstGeom>
        </p:spPr>
        <p:txBody>
          <a:bodyPr vert="horz" lIns="91365" tIns="45683" rIns="91365" bIns="45683" rtlCol="0">
            <a:normAutofit/>
          </a:bodyPr>
          <a:lstStyle>
            <a:lvl1pPr marL="0" indent="0" algn="ctr" defTabSz="456827" rtl="0" eaLnBrk="1" latinLnBrk="0" hangingPunct="1">
              <a:spcBef>
                <a:spcPct val="20000"/>
              </a:spcBef>
              <a:buClr>
                <a:srgbClr val="F58A32"/>
              </a:buClr>
              <a:buSzPct val="93000"/>
              <a:buFont typeface="Wingdings" charset="2"/>
              <a:buNone/>
              <a:defRPr sz="3200" kern="1200">
                <a:solidFill>
                  <a:schemeClr val="tx1">
                    <a:tint val="75000"/>
                  </a:schemeClr>
                </a:solidFill>
                <a:latin typeface="Gill Sans"/>
                <a:ea typeface="+mn-ea"/>
                <a:cs typeface="Gill Sans"/>
              </a:defRPr>
            </a:lvl1pPr>
            <a:lvl2pPr marL="456827" indent="0" algn="ctr" defTabSz="456827" rtl="0" eaLnBrk="1" latinLnBrk="0" hangingPunct="1">
              <a:spcBef>
                <a:spcPct val="20000"/>
              </a:spcBef>
              <a:buClr>
                <a:srgbClr val="F58A32"/>
              </a:buClr>
              <a:buSzPct val="93000"/>
              <a:buFont typeface="Wingdings" charset="2"/>
              <a:buNone/>
              <a:defRPr sz="2800" kern="1200">
                <a:solidFill>
                  <a:schemeClr val="tx1">
                    <a:tint val="75000"/>
                  </a:schemeClr>
                </a:solidFill>
                <a:latin typeface="Gill Sans"/>
                <a:ea typeface="+mn-ea"/>
                <a:cs typeface="Gill Sans"/>
              </a:defRPr>
            </a:lvl2pPr>
            <a:lvl3pPr marL="913651" indent="0" algn="ctr" defTabSz="456827" rtl="0" eaLnBrk="1" latinLnBrk="0" hangingPunct="1">
              <a:spcBef>
                <a:spcPct val="20000"/>
              </a:spcBef>
              <a:buClr>
                <a:srgbClr val="F58A32"/>
              </a:buClr>
              <a:buSzPct val="93000"/>
              <a:buFont typeface="Wingdings" charset="2"/>
              <a:buNone/>
              <a:defRPr sz="2400" kern="1200">
                <a:solidFill>
                  <a:schemeClr val="tx1">
                    <a:tint val="75000"/>
                  </a:schemeClr>
                </a:solidFill>
                <a:latin typeface="Gill Sans"/>
                <a:ea typeface="+mn-ea"/>
                <a:cs typeface="Gill Sans"/>
              </a:defRPr>
            </a:lvl3pPr>
            <a:lvl4pPr marL="1370479" indent="0" algn="ctr" defTabSz="456827" rtl="0" eaLnBrk="1" latinLnBrk="0" hangingPunct="1">
              <a:spcBef>
                <a:spcPct val="20000"/>
              </a:spcBef>
              <a:buClr>
                <a:srgbClr val="F58A32"/>
              </a:buClr>
              <a:buSzPct val="93000"/>
              <a:buFont typeface="Wingdings" charset="2"/>
              <a:buNone/>
              <a:defRPr sz="2000" kern="1200">
                <a:solidFill>
                  <a:schemeClr val="tx1">
                    <a:tint val="75000"/>
                  </a:schemeClr>
                </a:solidFill>
                <a:latin typeface="Gill Sans"/>
                <a:ea typeface="+mn-ea"/>
                <a:cs typeface="Gill Sans"/>
              </a:defRPr>
            </a:lvl4pPr>
            <a:lvl5pPr marL="1827303" indent="0" algn="ctr" defTabSz="456827" rtl="0" eaLnBrk="1" latinLnBrk="0" hangingPunct="1">
              <a:spcBef>
                <a:spcPct val="20000"/>
              </a:spcBef>
              <a:buClr>
                <a:srgbClr val="F58A32"/>
              </a:buClr>
              <a:buSzPct val="93000"/>
              <a:buFont typeface="Wingdings" charset="2"/>
              <a:buNone/>
              <a:defRPr sz="2000" kern="1200">
                <a:solidFill>
                  <a:schemeClr val="tx1">
                    <a:tint val="75000"/>
                  </a:schemeClr>
                </a:solidFill>
                <a:latin typeface="Gill Sans"/>
                <a:ea typeface="+mn-ea"/>
                <a:cs typeface="Gill Sans"/>
              </a:defRPr>
            </a:lvl5pPr>
            <a:lvl6pPr marL="2284131" indent="0" algn="ctr" defTabSz="456827"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0955" indent="0" algn="ctr" defTabSz="456827" rtl="0" eaLnBrk="1" latinLnBrk="0" hangingPunct="1">
              <a:spcBef>
                <a:spcPct val="20000"/>
              </a:spcBef>
              <a:buFont typeface="Arial"/>
              <a:buNone/>
              <a:defRPr sz="2000" kern="1200">
                <a:solidFill>
                  <a:schemeClr val="tx1">
                    <a:tint val="75000"/>
                  </a:schemeClr>
                </a:solidFill>
                <a:latin typeface="+mn-lt"/>
                <a:ea typeface="+mn-ea"/>
                <a:cs typeface="+mn-cs"/>
              </a:defRPr>
            </a:lvl7pPr>
            <a:lvl8pPr marL="3197782" indent="0" algn="ctr" defTabSz="456827"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4606" indent="0" algn="ctr" defTabSz="456827"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marL="457200" indent="-457200" algn="l">
              <a:buFont typeface="Wingdings" charset="2"/>
              <a:buChar char=""/>
            </a:pPr>
            <a:r>
              <a:rPr lang="en-US" sz="2400" dirty="0" smtClean="0">
                <a:solidFill>
                  <a:srgbClr val="595959"/>
                </a:solidFill>
              </a:rPr>
              <a:t>Describe the company growth potential after initial launch</a:t>
            </a:r>
          </a:p>
          <a:p>
            <a:pPr marL="457200" indent="-457200" algn="l">
              <a:buFont typeface="Wingdings" charset="2"/>
              <a:buChar char=""/>
            </a:pPr>
            <a:r>
              <a:rPr lang="en-GB" sz="2400" dirty="0" smtClean="0">
                <a:solidFill>
                  <a:srgbClr val="595959"/>
                </a:solidFill>
              </a:rPr>
              <a:t>Direct </a:t>
            </a:r>
            <a:r>
              <a:rPr lang="en-GB" sz="2400" dirty="0">
                <a:solidFill>
                  <a:srgbClr val="595959"/>
                </a:solidFill>
              </a:rPr>
              <a:t>Sales force?  Channel Strategy?  If selling through distributors, who has managed such channel partners in the past</a:t>
            </a:r>
            <a:r>
              <a:rPr lang="en-GB" sz="2400" dirty="0" smtClean="0">
                <a:solidFill>
                  <a:srgbClr val="595959"/>
                </a:solidFill>
              </a:rPr>
              <a:t>?</a:t>
            </a:r>
          </a:p>
          <a:p>
            <a:pPr marL="457200" indent="-457200" algn="l">
              <a:buFont typeface="Wingdings" charset="2"/>
              <a:buChar char=""/>
            </a:pPr>
            <a:r>
              <a:rPr lang="en-GB" sz="2400" dirty="0" smtClean="0">
                <a:solidFill>
                  <a:srgbClr val="595959"/>
                </a:solidFill>
              </a:rPr>
              <a:t>  </a:t>
            </a:r>
            <a:r>
              <a:rPr lang="en-GB" sz="2400" dirty="0">
                <a:solidFill>
                  <a:srgbClr val="595959"/>
                </a:solidFill>
              </a:rPr>
              <a:t>What’s your typical sales cycle? </a:t>
            </a:r>
            <a:endParaRPr lang="en-GB" sz="2400" dirty="0" smtClean="0">
              <a:solidFill>
                <a:srgbClr val="595959"/>
              </a:solidFill>
            </a:endParaRPr>
          </a:p>
          <a:p>
            <a:pPr marL="457200" indent="-457200" algn="l">
              <a:buFont typeface="Wingdings" charset="2"/>
              <a:buChar char=""/>
            </a:pPr>
            <a:r>
              <a:rPr lang="en-GB" sz="2400" dirty="0" smtClean="0">
                <a:solidFill>
                  <a:srgbClr val="595959"/>
                </a:solidFill>
              </a:rPr>
              <a:t>explain Client </a:t>
            </a:r>
            <a:r>
              <a:rPr lang="en-GB" sz="2400" dirty="0">
                <a:solidFill>
                  <a:srgbClr val="595959"/>
                </a:solidFill>
              </a:rPr>
              <a:t>Acquisition </a:t>
            </a:r>
            <a:r>
              <a:rPr lang="en-GB" sz="2400" dirty="0" smtClean="0">
                <a:solidFill>
                  <a:srgbClr val="595959"/>
                </a:solidFill>
              </a:rPr>
              <a:t>Cost </a:t>
            </a:r>
            <a:r>
              <a:rPr lang="en-GB" sz="2400" dirty="0">
                <a:solidFill>
                  <a:srgbClr val="595959"/>
                </a:solidFill>
              </a:rPr>
              <a:t>vs. </a:t>
            </a:r>
            <a:r>
              <a:rPr lang="en-GB" sz="2400" dirty="0" smtClean="0">
                <a:solidFill>
                  <a:srgbClr val="595959"/>
                </a:solidFill>
              </a:rPr>
              <a:t>Lifetime Value;</a:t>
            </a:r>
          </a:p>
          <a:p>
            <a:pPr marL="457200" indent="-457200" algn="l">
              <a:buFont typeface="Wingdings" charset="2"/>
              <a:buChar char=""/>
            </a:pPr>
            <a:r>
              <a:rPr lang="en-GB" sz="2400" dirty="0" smtClean="0">
                <a:solidFill>
                  <a:srgbClr val="595959"/>
                </a:solidFill>
              </a:rPr>
              <a:t> </a:t>
            </a:r>
            <a:r>
              <a:rPr lang="en-GB" sz="2400" dirty="0">
                <a:solidFill>
                  <a:srgbClr val="595959"/>
                </a:solidFill>
              </a:rPr>
              <a:t>Why will prospects buy? </a:t>
            </a:r>
            <a:endParaRPr lang="en-GB" sz="2400" dirty="0" smtClean="0">
              <a:solidFill>
                <a:srgbClr val="595959"/>
              </a:solidFill>
            </a:endParaRPr>
          </a:p>
          <a:p>
            <a:pPr marL="457200" indent="-457200" algn="l">
              <a:buFont typeface="Wingdings" charset="2"/>
              <a:buChar char=""/>
            </a:pPr>
            <a:r>
              <a:rPr lang="en-GB" sz="2400" dirty="0" smtClean="0">
                <a:solidFill>
                  <a:srgbClr val="595959"/>
                </a:solidFill>
              </a:rPr>
              <a:t> </a:t>
            </a:r>
            <a:r>
              <a:rPr lang="en-GB" sz="2400" dirty="0">
                <a:solidFill>
                  <a:srgbClr val="595959"/>
                </a:solidFill>
              </a:rPr>
              <a:t>Who must get into whose office and say what how many times before they buy</a:t>
            </a:r>
            <a:r>
              <a:rPr lang="en-GB" sz="2400" dirty="0" smtClean="0">
                <a:solidFill>
                  <a:srgbClr val="595959"/>
                </a:solidFill>
              </a:rPr>
              <a:t>?</a:t>
            </a:r>
          </a:p>
          <a:p>
            <a:pPr marL="457200" indent="-457200" algn="l">
              <a:buFont typeface="Wingdings" charset="2"/>
              <a:buChar char=""/>
            </a:pPr>
            <a:r>
              <a:rPr lang="en-GB" sz="2400" dirty="0" smtClean="0">
                <a:solidFill>
                  <a:srgbClr val="595959"/>
                </a:solidFill>
              </a:rPr>
              <a:t>Typical </a:t>
            </a:r>
            <a:r>
              <a:rPr lang="en-GB" sz="2400" dirty="0">
                <a:solidFill>
                  <a:srgbClr val="595959"/>
                </a:solidFill>
              </a:rPr>
              <a:t>customer’s purchase approval process?  </a:t>
            </a:r>
            <a:endParaRPr lang="en-GB" sz="2400" dirty="0" smtClean="0">
              <a:solidFill>
                <a:srgbClr val="595959"/>
              </a:solidFill>
            </a:endParaRPr>
          </a:p>
          <a:p>
            <a:pPr marL="457200" indent="-457200" algn="l">
              <a:buFont typeface="Wingdings" charset="2"/>
              <a:buChar char=""/>
            </a:pPr>
            <a:r>
              <a:rPr lang="en-GB" sz="2400" dirty="0" smtClean="0">
                <a:solidFill>
                  <a:srgbClr val="595959"/>
                </a:solidFill>
              </a:rPr>
              <a:t>Is </a:t>
            </a:r>
            <a:r>
              <a:rPr lang="en-GB" sz="2400" dirty="0">
                <a:solidFill>
                  <a:srgbClr val="595959"/>
                </a:solidFill>
              </a:rPr>
              <a:t>an off budget purchase decision likely? </a:t>
            </a:r>
            <a:endParaRPr lang="en-GB" sz="2400" dirty="0" smtClean="0">
              <a:solidFill>
                <a:srgbClr val="595959"/>
              </a:solidFill>
            </a:endParaRPr>
          </a:p>
          <a:p>
            <a:pPr marL="457200" indent="-457200" algn="l">
              <a:buFont typeface="Wingdings" charset="2"/>
              <a:buChar char=""/>
            </a:pPr>
            <a:r>
              <a:rPr lang="en-GB" sz="2400" dirty="0" smtClean="0">
                <a:solidFill>
                  <a:srgbClr val="595959"/>
                </a:solidFill>
              </a:rPr>
              <a:t> </a:t>
            </a:r>
            <a:r>
              <a:rPr lang="en-GB" sz="2400" dirty="0">
                <a:solidFill>
                  <a:srgbClr val="595959"/>
                </a:solidFill>
              </a:rPr>
              <a:t>Any seasonality due to budgeting?</a:t>
            </a:r>
          </a:p>
          <a:p>
            <a:pPr marL="457200" indent="-457200" algn="l">
              <a:buFont typeface="Wingdings" charset="2"/>
              <a:buChar char=""/>
            </a:pPr>
            <a:endParaRPr lang="en-US" sz="2400" dirty="0" smtClean="0">
              <a:solidFill>
                <a:srgbClr val="595959"/>
              </a:solidFill>
            </a:endParaRPr>
          </a:p>
          <a:p>
            <a:endParaRPr lang="en-US" dirty="0"/>
          </a:p>
        </p:txBody>
      </p:sp>
    </p:spTree>
    <p:extLst>
      <p:ext uri="{BB962C8B-B14F-4D97-AF65-F5344CB8AC3E}">
        <p14:creationId xmlns:p14="http://schemas.microsoft.com/office/powerpoint/2010/main" val="12168519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72374" y="495705"/>
            <a:ext cx="8711205" cy="759960"/>
          </a:xfrm>
          <a:prstGeom prst="rect">
            <a:avLst/>
          </a:prstGeom>
          <a:noFill/>
          <a:ln>
            <a:noFill/>
          </a:ln>
        </p:spPr>
        <p:txBody>
          <a:bodyPr wrap="square" lIns="82048" tIns="41025" rIns="82048" bIns="41025" rtlCol="0">
            <a:spAutoFit/>
          </a:bodyPr>
          <a:lstStyle/>
          <a:p>
            <a:r>
              <a:rPr lang="en-US" sz="4400" dirty="0">
                <a:solidFill>
                  <a:srgbClr val="3A92C0"/>
                </a:solidFill>
                <a:latin typeface="Avenir Heavy"/>
                <a:cs typeface="Avenir Heavy"/>
              </a:rPr>
              <a:t>7</a:t>
            </a:r>
            <a:r>
              <a:rPr lang="en-US" sz="4400" dirty="0" smtClean="0">
                <a:solidFill>
                  <a:srgbClr val="3A92C0"/>
                </a:solidFill>
                <a:latin typeface="Avenir Heavy"/>
                <a:cs typeface="Avenir Heavy"/>
              </a:rPr>
              <a:t>. </a:t>
            </a:r>
            <a:r>
              <a:rPr lang="en-US" sz="4400" dirty="0">
                <a:solidFill>
                  <a:srgbClr val="3A92C0"/>
                </a:solidFill>
                <a:latin typeface="Avenir Heavy"/>
                <a:cs typeface="Avenir Heavy"/>
              </a:rPr>
              <a:t>Your Business Model</a:t>
            </a:r>
          </a:p>
        </p:txBody>
      </p:sp>
      <p:sp>
        <p:nvSpPr>
          <p:cNvPr id="5" name="Content Placeholder 2"/>
          <p:cNvSpPr txBox="1">
            <a:spLocks/>
          </p:cNvSpPr>
          <p:nvPr/>
        </p:nvSpPr>
        <p:spPr>
          <a:xfrm>
            <a:off x="-1" y="1255665"/>
            <a:ext cx="9144001" cy="5068935"/>
          </a:xfrm>
          <a:prstGeom prst="rect">
            <a:avLst/>
          </a:prstGeom>
        </p:spPr>
        <p:txBody>
          <a:bodyPr vert="horz" lIns="91365" tIns="45683" rIns="91365" bIns="45683" rtlCol="0">
            <a:normAutofit fontScale="92500" lnSpcReduction="10000"/>
          </a:bodyPr>
          <a:lstStyle>
            <a:lvl1pPr marL="0" indent="0" algn="ctr" defTabSz="456827" rtl="0" eaLnBrk="1" latinLnBrk="0" hangingPunct="1">
              <a:spcBef>
                <a:spcPct val="20000"/>
              </a:spcBef>
              <a:buClr>
                <a:srgbClr val="F58A32"/>
              </a:buClr>
              <a:buSzPct val="93000"/>
              <a:buFont typeface="Wingdings" charset="2"/>
              <a:buNone/>
              <a:defRPr sz="3200" kern="1200">
                <a:solidFill>
                  <a:schemeClr val="tx1">
                    <a:tint val="75000"/>
                  </a:schemeClr>
                </a:solidFill>
                <a:latin typeface="Gill Sans"/>
                <a:ea typeface="+mn-ea"/>
                <a:cs typeface="Gill Sans"/>
              </a:defRPr>
            </a:lvl1pPr>
            <a:lvl2pPr marL="456827" indent="0" algn="ctr" defTabSz="456827" rtl="0" eaLnBrk="1" latinLnBrk="0" hangingPunct="1">
              <a:spcBef>
                <a:spcPct val="20000"/>
              </a:spcBef>
              <a:buClr>
                <a:srgbClr val="F58A32"/>
              </a:buClr>
              <a:buSzPct val="93000"/>
              <a:buFont typeface="Wingdings" charset="2"/>
              <a:buNone/>
              <a:defRPr sz="2800" kern="1200">
                <a:solidFill>
                  <a:schemeClr val="tx1">
                    <a:tint val="75000"/>
                  </a:schemeClr>
                </a:solidFill>
                <a:latin typeface="Gill Sans"/>
                <a:ea typeface="+mn-ea"/>
                <a:cs typeface="Gill Sans"/>
              </a:defRPr>
            </a:lvl2pPr>
            <a:lvl3pPr marL="913651" indent="0" algn="ctr" defTabSz="456827" rtl="0" eaLnBrk="1" latinLnBrk="0" hangingPunct="1">
              <a:spcBef>
                <a:spcPct val="20000"/>
              </a:spcBef>
              <a:buClr>
                <a:srgbClr val="F58A32"/>
              </a:buClr>
              <a:buSzPct val="93000"/>
              <a:buFont typeface="Wingdings" charset="2"/>
              <a:buNone/>
              <a:defRPr sz="2400" kern="1200">
                <a:solidFill>
                  <a:schemeClr val="tx1">
                    <a:tint val="75000"/>
                  </a:schemeClr>
                </a:solidFill>
                <a:latin typeface="Gill Sans"/>
                <a:ea typeface="+mn-ea"/>
                <a:cs typeface="Gill Sans"/>
              </a:defRPr>
            </a:lvl3pPr>
            <a:lvl4pPr marL="1370479" indent="0" algn="ctr" defTabSz="456827" rtl="0" eaLnBrk="1" latinLnBrk="0" hangingPunct="1">
              <a:spcBef>
                <a:spcPct val="20000"/>
              </a:spcBef>
              <a:buClr>
                <a:srgbClr val="F58A32"/>
              </a:buClr>
              <a:buSzPct val="93000"/>
              <a:buFont typeface="Wingdings" charset="2"/>
              <a:buNone/>
              <a:defRPr sz="2000" kern="1200">
                <a:solidFill>
                  <a:schemeClr val="tx1">
                    <a:tint val="75000"/>
                  </a:schemeClr>
                </a:solidFill>
                <a:latin typeface="Gill Sans"/>
                <a:ea typeface="+mn-ea"/>
                <a:cs typeface="Gill Sans"/>
              </a:defRPr>
            </a:lvl4pPr>
            <a:lvl5pPr marL="1827303" indent="0" algn="ctr" defTabSz="456827" rtl="0" eaLnBrk="1" latinLnBrk="0" hangingPunct="1">
              <a:spcBef>
                <a:spcPct val="20000"/>
              </a:spcBef>
              <a:buClr>
                <a:srgbClr val="F58A32"/>
              </a:buClr>
              <a:buSzPct val="93000"/>
              <a:buFont typeface="Wingdings" charset="2"/>
              <a:buNone/>
              <a:defRPr sz="2000" kern="1200">
                <a:solidFill>
                  <a:schemeClr val="tx1">
                    <a:tint val="75000"/>
                  </a:schemeClr>
                </a:solidFill>
                <a:latin typeface="Gill Sans"/>
                <a:ea typeface="+mn-ea"/>
                <a:cs typeface="Gill Sans"/>
              </a:defRPr>
            </a:lvl5pPr>
            <a:lvl6pPr marL="2284131" indent="0" algn="ctr" defTabSz="456827"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0955" indent="0" algn="ctr" defTabSz="456827" rtl="0" eaLnBrk="1" latinLnBrk="0" hangingPunct="1">
              <a:spcBef>
                <a:spcPct val="20000"/>
              </a:spcBef>
              <a:buFont typeface="Arial"/>
              <a:buNone/>
              <a:defRPr sz="2000" kern="1200">
                <a:solidFill>
                  <a:schemeClr val="tx1">
                    <a:tint val="75000"/>
                  </a:schemeClr>
                </a:solidFill>
                <a:latin typeface="+mn-lt"/>
                <a:ea typeface="+mn-ea"/>
                <a:cs typeface="+mn-cs"/>
              </a:defRPr>
            </a:lvl7pPr>
            <a:lvl8pPr marL="3197782" indent="0" algn="ctr" defTabSz="456827"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4606" indent="0" algn="ctr" defTabSz="456827"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marL="457200" indent="-457200" algn="l">
              <a:buFont typeface="Wingdings" charset="2"/>
              <a:buChar char=""/>
            </a:pPr>
            <a:endParaRPr lang="en-US" sz="2400" dirty="0" smtClean="0">
              <a:solidFill>
                <a:srgbClr val="595959"/>
              </a:solidFill>
            </a:endParaRPr>
          </a:p>
          <a:p>
            <a:pPr marL="457200" indent="-457200" algn="l">
              <a:buFont typeface="Arial" panose="020B0604020202020204" pitchFamily="34" charset="0"/>
              <a:buChar char="•"/>
            </a:pPr>
            <a:r>
              <a:rPr lang="en-GB" dirty="0">
                <a:solidFill>
                  <a:prstClr val="black">
                    <a:tint val="75000"/>
                  </a:prstClr>
                </a:solidFill>
              </a:rPr>
              <a:t>Sell @ what price</a:t>
            </a:r>
            <a:r>
              <a:rPr lang="en-GB" dirty="0" smtClean="0">
                <a:solidFill>
                  <a:prstClr val="black">
                    <a:tint val="75000"/>
                  </a:prstClr>
                </a:solidFill>
              </a:rPr>
              <a:t>?</a:t>
            </a:r>
          </a:p>
          <a:p>
            <a:pPr marL="457200" indent="-457200" algn="l">
              <a:buFont typeface="Arial" panose="020B0604020202020204" pitchFamily="34" charset="0"/>
              <a:buChar char="•"/>
            </a:pPr>
            <a:r>
              <a:rPr lang="en-GB" dirty="0" smtClean="0">
                <a:solidFill>
                  <a:prstClr val="black">
                    <a:tint val="75000"/>
                  </a:prstClr>
                </a:solidFill>
              </a:rPr>
              <a:t>Pricing </a:t>
            </a:r>
            <a:r>
              <a:rPr lang="en-GB" dirty="0">
                <a:solidFill>
                  <a:prstClr val="black">
                    <a:tint val="75000"/>
                  </a:prstClr>
                </a:solidFill>
              </a:rPr>
              <a:t>Strategy;  Disposables?  Maintenance  fees? Contract </a:t>
            </a:r>
            <a:r>
              <a:rPr lang="en-GB" dirty="0" smtClean="0">
                <a:solidFill>
                  <a:prstClr val="black">
                    <a:tint val="75000"/>
                  </a:prstClr>
                </a:solidFill>
              </a:rPr>
              <a:t>expiry?</a:t>
            </a:r>
          </a:p>
          <a:p>
            <a:pPr marL="457200" indent="-457200" algn="l">
              <a:buFont typeface="Arial" panose="020B0604020202020204" pitchFamily="34" charset="0"/>
              <a:buChar char="•"/>
            </a:pPr>
            <a:r>
              <a:rPr lang="en-GB" dirty="0" smtClean="0">
                <a:solidFill>
                  <a:prstClr val="black">
                    <a:tint val="75000"/>
                  </a:prstClr>
                </a:solidFill>
              </a:rPr>
              <a:t>Your </a:t>
            </a:r>
            <a:r>
              <a:rPr lang="en-GB" dirty="0">
                <a:solidFill>
                  <a:prstClr val="black">
                    <a:tint val="75000"/>
                  </a:prstClr>
                </a:solidFill>
              </a:rPr>
              <a:t>recurring revenues</a:t>
            </a:r>
            <a:r>
              <a:rPr lang="en-GB" dirty="0" smtClean="0">
                <a:solidFill>
                  <a:prstClr val="black">
                    <a:tint val="75000"/>
                  </a:prstClr>
                </a:solidFill>
              </a:rPr>
              <a:t>?</a:t>
            </a:r>
          </a:p>
          <a:p>
            <a:pPr marL="457200" indent="-457200" algn="l">
              <a:buFont typeface="Arial" panose="020B0604020202020204" pitchFamily="34" charset="0"/>
              <a:buChar char="•"/>
            </a:pPr>
            <a:r>
              <a:rPr lang="en-GB" dirty="0" smtClean="0">
                <a:solidFill>
                  <a:prstClr val="black">
                    <a:tint val="75000"/>
                  </a:prstClr>
                </a:solidFill>
              </a:rPr>
              <a:t>Leasing </a:t>
            </a:r>
            <a:r>
              <a:rPr lang="en-GB" dirty="0">
                <a:solidFill>
                  <a:prstClr val="black">
                    <a:tint val="75000"/>
                  </a:prstClr>
                </a:solidFill>
              </a:rPr>
              <a:t>Option</a:t>
            </a:r>
            <a:r>
              <a:rPr lang="en-GB" dirty="0" smtClean="0">
                <a:solidFill>
                  <a:prstClr val="black">
                    <a:tint val="75000"/>
                  </a:prstClr>
                </a:solidFill>
              </a:rPr>
              <a:t>?</a:t>
            </a:r>
          </a:p>
          <a:p>
            <a:pPr marL="457200" indent="-457200" algn="l">
              <a:buFont typeface="Arial" panose="020B0604020202020204" pitchFamily="34" charset="0"/>
              <a:buChar char="•"/>
            </a:pPr>
            <a:r>
              <a:rPr lang="en-GB" dirty="0" smtClean="0">
                <a:solidFill>
                  <a:prstClr val="black">
                    <a:tint val="75000"/>
                  </a:prstClr>
                </a:solidFill>
              </a:rPr>
              <a:t>How </a:t>
            </a:r>
            <a:r>
              <a:rPr lang="en-GB" dirty="0">
                <a:solidFill>
                  <a:prstClr val="black">
                    <a:tint val="75000"/>
                  </a:prstClr>
                </a:solidFill>
              </a:rPr>
              <a:t>many of your products do they need</a:t>
            </a:r>
            <a:r>
              <a:rPr lang="en-GB" dirty="0" smtClean="0">
                <a:solidFill>
                  <a:prstClr val="black">
                    <a:tint val="75000"/>
                  </a:prstClr>
                </a:solidFill>
              </a:rPr>
              <a:t>?</a:t>
            </a:r>
          </a:p>
          <a:p>
            <a:pPr marL="457200" indent="-457200" algn="l">
              <a:buFont typeface="Arial" panose="020B0604020202020204" pitchFamily="34" charset="0"/>
              <a:buChar char="•"/>
            </a:pPr>
            <a:r>
              <a:rPr lang="en-GB" dirty="0" smtClean="0">
                <a:solidFill>
                  <a:prstClr val="black">
                    <a:tint val="75000"/>
                  </a:prstClr>
                </a:solidFill>
              </a:rPr>
              <a:t>Accounts </a:t>
            </a:r>
            <a:r>
              <a:rPr lang="en-GB" dirty="0">
                <a:solidFill>
                  <a:prstClr val="black">
                    <a:tint val="75000"/>
                  </a:prstClr>
                </a:solidFill>
              </a:rPr>
              <a:t>Receivable or Credit Card? </a:t>
            </a:r>
            <a:endParaRPr lang="en-GB" dirty="0" smtClean="0">
              <a:solidFill>
                <a:prstClr val="black">
                  <a:tint val="75000"/>
                </a:prstClr>
              </a:solidFill>
            </a:endParaRPr>
          </a:p>
          <a:p>
            <a:pPr marL="457200" indent="-457200" algn="l">
              <a:buFont typeface="Arial" panose="020B0604020202020204" pitchFamily="34" charset="0"/>
              <a:buChar char="•"/>
            </a:pPr>
            <a:r>
              <a:rPr lang="en-GB" dirty="0" smtClean="0">
                <a:solidFill>
                  <a:prstClr val="black">
                    <a:tint val="75000"/>
                  </a:prstClr>
                </a:solidFill>
              </a:rPr>
              <a:t>Payment </a:t>
            </a:r>
            <a:r>
              <a:rPr lang="en-GB" dirty="0">
                <a:solidFill>
                  <a:prstClr val="black">
                    <a:tint val="75000"/>
                  </a:prstClr>
                </a:solidFill>
              </a:rPr>
              <a:t>cycle/working capital model</a:t>
            </a:r>
            <a:r>
              <a:rPr lang="en-GB" dirty="0" smtClean="0">
                <a:solidFill>
                  <a:prstClr val="black">
                    <a:tint val="75000"/>
                  </a:prstClr>
                </a:solidFill>
              </a:rPr>
              <a:t>?</a:t>
            </a:r>
          </a:p>
          <a:p>
            <a:pPr marL="457200" indent="-457200" algn="l">
              <a:buFont typeface="Arial" panose="020B0604020202020204" pitchFamily="34" charset="0"/>
              <a:buChar char="•"/>
            </a:pPr>
            <a:r>
              <a:rPr lang="en-GB" dirty="0" smtClean="0">
                <a:solidFill>
                  <a:prstClr val="black">
                    <a:tint val="75000"/>
                  </a:prstClr>
                </a:solidFill>
              </a:rPr>
              <a:t>Average </a:t>
            </a:r>
            <a:r>
              <a:rPr lang="en-GB" dirty="0">
                <a:solidFill>
                  <a:prstClr val="black">
                    <a:tint val="75000"/>
                  </a:prstClr>
                </a:solidFill>
              </a:rPr>
              <a:t>account/sale size? </a:t>
            </a:r>
          </a:p>
          <a:p>
            <a:endParaRPr lang="en-US" dirty="0">
              <a:solidFill>
                <a:prstClr val="black">
                  <a:tint val="75000"/>
                </a:prstClr>
              </a:solidFill>
            </a:endParaRPr>
          </a:p>
        </p:txBody>
      </p:sp>
    </p:spTree>
    <p:extLst>
      <p:ext uri="{BB962C8B-B14F-4D97-AF65-F5344CB8AC3E}">
        <p14:creationId xmlns:p14="http://schemas.microsoft.com/office/powerpoint/2010/main" val="21975097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500205" y="375389"/>
            <a:ext cx="6095999" cy="759960"/>
          </a:xfrm>
          <a:prstGeom prst="rect">
            <a:avLst/>
          </a:prstGeom>
          <a:noFill/>
          <a:ln>
            <a:noFill/>
          </a:ln>
        </p:spPr>
        <p:txBody>
          <a:bodyPr wrap="square" lIns="82048" tIns="41025" rIns="82048" bIns="41025" rtlCol="0">
            <a:spAutoFit/>
          </a:bodyPr>
          <a:lstStyle/>
          <a:p>
            <a:r>
              <a:rPr lang="en-US" sz="4400" dirty="0">
                <a:solidFill>
                  <a:srgbClr val="3A92C0"/>
                </a:solidFill>
                <a:latin typeface="Avenir Heavy"/>
                <a:cs typeface="Avenir Heavy"/>
              </a:rPr>
              <a:t>8</a:t>
            </a:r>
            <a:r>
              <a:rPr lang="en-US" sz="4400" dirty="0" smtClean="0">
                <a:solidFill>
                  <a:srgbClr val="3A92C0"/>
                </a:solidFill>
                <a:latin typeface="Avenir Heavy"/>
                <a:cs typeface="Avenir Heavy"/>
              </a:rPr>
              <a:t>. Management Team</a:t>
            </a:r>
            <a:endParaRPr lang="en-US" sz="4400" dirty="0">
              <a:solidFill>
                <a:srgbClr val="3A92C0"/>
              </a:solidFill>
              <a:latin typeface="Avenir Heavy"/>
              <a:cs typeface="Avenir Heavy"/>
            </a:endParaRPr>
          </a:p>
        </p:txBody>
      </p:sp>
      <p:sp>
        <p:nvSpPr>
          <p:cNvPr id="5" name="Content Placeholder 2"/>
          <p:cNvSpPr txBox="1">
            <a:spLocks/>
          </p:cNvSpPr>
          <p:nvPr/>
        </p:nvSpPr>
        <p:spPr>
          <a:xfrm>
            <a:off x="389164" y="1355273"/>
            <a:ext cx="8229600" cy="4054642"/>
          </a:xfrm>
          <a:prstGeom prst="rect">
            <a:avLst/>
          </a:prstGeom>
        </p:spPr>
        <p:txBody>
          <a:bodyPr vert="horz" lIns="91365" tIns="45683" rIns="91365" bIns="45683" rtlCol="0">
            <a:noAutofit/>
          </a:bodyPr>
          <a:lstStyle>
            <a:lvl1pPr marL="0" indent="0" algn="ctr" defTabSz="456827" rtl="0" eaLnBrk="1" latinLnBrk="0" hangingPunct="1">
              <a:spcBef>
                <a:spcPct val="20000"/>
              </a:spcBef>
              <a:buClr>
                <a:srgbClr val="F58A32"/>
              </a:buClr>
              <a:buSzPct val="93000"/>
              <a:buFont typeface="Wingdings" charset="2"/>
              <a:buNone/>
              <a:defRPr sz="3200" kern="1200">
                <a:solidFill>
                  <a:schemeClr val="tx1">
                    <a:tint val="75000"/>
                  </a:schemeClr>
                </a:solidFill>
                <a:latin typeface="Gill Sans"/>
                <a:ea typeface="+mn-ea"/>
                <a:cs typeface="Gill Sans"/>
              </a:defRPr>
            </a:lvl1pPr>
            <a:lvl2pPr marL="456827" indent="0" algn="ctr" defTabSz="456827" rtl="0" eaLnBrk="1" latinLnBrk="0" hangingPunct="1">
              <a:spcBef>
                <a:spcPct val="20000"/>
              </a:spcBef>
              <a:buClr>
                <a:srgbClr val="F58A32"/>
              </a:buClr>
              <a:buSzPct val="93000"/>
              <a:buFont typeface="Wingdings" charset="2"/>
              <a:buNone/>
              <a:defRPr sz="2800" kern="1200">
                <a:solidFill>
                  <a:schemeClr val="tx1">
                    <a:tint val="75000"/>
                  </a:schemeClr>
                </a:solidFill>
                <a:latin typeface="Gill Sans"/>
                <a:ea typeface="+mn-ea"/>
                <a:cs typeface="Gill Sans"/>
              </a:defRPr>
            </a:lvl2pPr>
            <a:lvl3pPr marL="913651" indent="0" algn="ctr" defTabSz="456827" rtl="0" eaLnBrk="1" latinLnBrk="0" hangingPunct="1">
              <a:spcBef>
                <a:spcPct val="20000"/>
              </a:spcBef>
              <a:buClr>
                <a:srgbClr val="F58A32"/>
              </a:buClr>
              <a:buSzPct val="93000"/>
              <a:buFont typeface="Wingdings" charset="2"/>
              <a:buNone/>
              <a:defRPr sz="2400" kern="1200">
                <a:solidFill>
                  <a:schemeClr val="tx1">
                    <a:tint val="75000"/>
                  </a:schemeClr>
                </a:solidFill>
                <a:latin typeface="Gill Sans"/>
                <a:ea typeface="+mn-ea"/>
                <a:cs typeface="Gill Sans"/>
              </a:defRPr>
            </a:lvl3pPr>
            <a:lvl4pPr marL="1370479" indent="0" algn="ctr" defTabSz="456827" rtl="0" eaLnBrk="1" latinLnBrk="0" hangingPunct="1">
              <a:spcBef>
                <a:spcPct val="20000"/>
              </a:spcBef>
              <a:buClr>
                <a:srgbClr val="F58A32"/>
              </a:buClr>
              <a:buSzPct val="93000"/>
              <a:buFont typeface="Wingdings" charset="2"/>
              <a:buNone/>
              <a:defRPr sz="2000" kern="1200">
                <a:solidFill>
                  <a:schemeClr val="tx1">
                    <a:tint val="75000"/>
                  </a:schemeClr>
                </a:solidFill>
                <a:latin typeface="Gill Sans"/>
                <a:ea typeface="+mn-ea"/>
                <a:cs typeface="Gill Sans"/>
              </a:defRPr>
            </a:lvl4pPr>
            <a:lvl5pPr marL="1827303" indent="0" algn="ctr" defTabSz="456827" rtl="0" eaLnBrk="1" latinLnBrk="0" hangingPunct="1">
              <a:spcBef>
                <a:spcPct val="20000"/>
              </a:spcBef>
              <a:buClr>
                <a:srgbClr val="F58A32"/>
              </a:buClr>
              <a:buSzPct val="93000"/>
              <a:buFont typeface="Wingdings" charset="2"/>
              <a:buNone/>
              <a:defRPr sz="2000" kern="1200">
                <a:solidFill>
                  <a:schemeClr val="tx1">
                    <a:tint val="75000"/>
                  </a:schemeClr>
                </a:solidFill>
                <a:latin typeface="Gill Sans"/>
                <a:ea typeface="+mn-ea"/>
                <a:cs typeface="Gill Sans"/>
              </a:defRPr>
            </a:lvl5pPr>
            <a:lvl6pPr marL="2284131" indent="0" algn="ctr" defTabSz="456827"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0955" indent="0" algn="ctr" defTabSz="456827" rtl="0" eaLnBrk="1" latinLnBrk="0" hangingPunct="1">
              <a:spcBef>
                <a:spcPct val="20000"/>
              </a:spcBef>
              <a:buFont typeface="Arial"/>
              <a:buNone/>
              <a:defRPr sz="2000" kern="1200">
                <a:solidFill>
                  <a:schemeClr val="tx1">
                    <a:tint val="75000"/>
                  </a:schemeClr>
                </a:solidFill>
                <a:latin typeface="+mn-lt"/>
                <a:ea typeface="+mn-ea"/>
                <a:cs typeface="+mn-cs"/>
              </a:defRPr>
            </a:lvl7pPr>
            <a:lvl8pPr marL="3197782" indent="0" algn="ctr" defTabSz="456827"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4606" indent="0" algn="ctr" defTabSz="456827"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marL="457200" indent="-457200" algn="l">
              <a:buFont typeface="Wingdings" charset="2"/>
              <a:buChar char=""/>
            </a:pPr>
            <a:r>
              <a:rPr lang="en-US" sz="2400" dirty="0" smtClean="0">
                <a:solidFill>
                  <a:srgbClr val="595959"/>
                </a:solidFill>
              </a:rPr>
              <a:t>Show the strength of your team as individuals and evidence of how effectively you work as a team</a:t>
            </a:r>
          </a:p>
          <a:p>
            <a:pPr marL="457200" indent="-457200" algn="l">
              <a:buFont typeface="Wingdings" charset="2"/>
              <a:buChar char=""/>
            </a:pPr>
            <a:r>
              <a:rPr lang="en-US" sz="2400" dirty="0" smtClean="0">
                <a:solidFill>
                  <a:srgbClr val="595959"/>
                </a:solidFill>
              </a:rPr>
              <a:t>Use concise bullet points to highlight key experience</a:t>
            </a:r>
          </a:p>
          <a:p>
            <a:pPr marL="457200" indent="-457200" algn="l">
              <a:buFont typeface="Wingdings" charset="2"/>
              <a:buChar char=""/>
            </a:pPr>
            <a:r>
              <a:rPr lang="en-US" sz="2400" dirty="0" smtClean="0">
                <a:solidFill>
                  <a:srgbClr val="595959"/>
                </a:solidFill>
              </a:rPr>
              <a:t>Indicate full-time/part-time</a:t>
            </a:r>
          </a:p>
          <a:p>
            <a:pPr marL="457200" indent="-457200" algn="l">
              <a:buFont typeface="Wingdings" charset="2"/>
              <a:buChar char=""/>
            </a:pPr>
            <a:r>
              <a:rPr lang="en-US" sz="2400" dirty="0" smtClean="0">
                <a:solidFill>
                  <a:srgbClr val="595959"/>
                </a:solidFill>
              </a:rPr>
              <a:t>Highlight Board of Advisors/Board of Directors</a:t>
            </a:r>
          </a:p>
          <a:p>
            <a:pPr algn="l"/>
            <a:endParaRPr lang="en-US" sz="2400" dirty="0" smtClean="0">
              <a:solidFill>
                <a:srgbClr val="595959"/>
              </a:solidFill>
            </a:endParaRPr>
          </a:p>
          <a:p>
            <a:pPr algn="l"/>
            <a:r>
              <a:rPr lang="en-US" sz="2400" dirty="0" smtClean="0">
                <a:solidFill>
                  <a:srgbClr val="3A92C0"/>
                </a:solidFill>
              </a:rPr>
              <a:t>Include these key points:</a:t>
            </a:r>
          </a:p>
          <a:p>
            <a:pPr lvl="1" algn="l"/>
            <a:r>
              <a:rPr lang="en-US" sz="2400" dirty="0" smtClean="0">
                <a:solidFill>
                  <a:srgbClr val="595959"/>
                </a:solidFill>
              </a:rPr>
              <a:t>Entrepreneurial experience</a:t>
            </a:r>
          </a:p>
          <a:p>
            <a:pPr lvl="1" algn="l"/>
            <a:r>
              <a:rPr lang="en-US" sz="2400" dirty="0" smtClean="0">
                <a:solidFill>
                  <a:srgbClr val="595959"/>
                </a:solidFill>
              </a:rPr>
              <a:t>Years in target markets</a:t>
            </a:r>
          </a:p>
          <a:p>
            <a:pPr lvl="1" algn="l"/>
            <a:r>
              <a:rPr lang="en-US" sz="2400" dirty="0" smtClean="0">
                <a:solidFill>
                  <a:srgbClr val="595959"/>
                </a:solidFill>
              </a:rPr>
              <a:t>Functional expertise</a:t>
            </a:r>
          </a:p>
          <a:p>
            <a:pPr lvl="1" algn="l"/>
            <a:r>
              <a:rPr lang="en-US" sz="2400" dirty="0" smtClean="0">
                <a:solidFill>
                  <a:srgbClr val="595959"/>
                </a:solidFill>
              </a:rPr>
              <a:t>Experience with start-ups, acquisitions and IPO’s</a:t>
            </a:r>
          </a:p>
          <a:p>
            <a:pPr lvl="1" algn="l"/>
            <a:r>
              <a:rPr lang="en-US" sz="2400" dirty="0" smtClean="0">
                <a:solidFill>
                  <a:srgbClr val="595959"/>
                </a:solidFill>
              </a:rPr>
              <a:t> </a:t>
            </a:r>
          </a:p>
          <a:p>
            <a:pPr lvl="1"/>
            <a:endParaRPr lang="en-US" sz="2400" dirty="0"/>
          </a:p>
        </p:txBody>
      </p:sp>
      <p:pic>
        <p:nvPicPr>
          <p:cNvPr id="6" name="Picture 5"/>
          <p:cNvPicPr>
            <a:picLocks noChangeAspect="1"/>
          </p:cNvPicPr>
          <p:nvPr/>
        </p:nvPicPr>
        <p:blipFill rotWithShape="1">
          <a:blip r:embed="rId2"/>
          <a:srcRect l="11442" t="10075" r="11375" b="60"/>
          <a:stretch/>
        </p:blipFill>
        <p:spPr>
          <a:xfrm>
            <a:off x="5382550" y="3791856"/>
            <a:ext cx="2944259" cy="1872059"/>
          </a:xfrm>
          <a:prstGeom prst="rect">
            <a:avLst/>
          </a:prstGeom>
        </p:spPr>
      </p:pic>
    </p:spTree>
    <p:extLst>
      <p:ext uri="{BB962C8B-B14F-4D97-AF65-F5344CB8AC3E}">
        <p14:creationId xmlns:p14="http://schemas.microsoft.com/office/powerpoint/2010/main" val="15544566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455964" y="375389"/>
            <a:ext cx="6095999" cy="759960"/>
          </a:xfrm>
          <a:prstGeom prst="rect">
            <a:avLst/>
          </a:prstGeom>
          <a:noFill/>
          <a:ln>
            <a:noFill/>
          </a:ln>
        </p:spPr>
        <p:txBody>
          <a:bodyPr wrap="square" lIns="82048" tIns="41025" rIns="82048" bIns="41025" rtlCol="0">
            <a:spAutoFit/>
          </a:bodyPr>
          <a:lstStyle/>
          <a:p>
            <a:r>
              <a:rPr lang="en-US" sz="4400" dirty="0">
                <a:solidFill>
                  <a:srgbClr val="3A92C0"/>
                </a:solidFill>
                <a:latin typeface="Avenir Heavy"/>
                <a:cs typeface="Avenir Heavy"/>
              </a:rPr>
              <a:t>8</a:t>
            </a:r>
            <a:r>
              <a:rPr lang="en-US" sz="4400" dirty="0" smtClean="0">
                <a:solidFill>
                  <a:srgbClr val="3A92C0"/>
                </a:solidFill>
                <a:latin typeface="Avenir Heavy"/>
                <a:cs typeface="Avenir Heavy"/>
              </a:rPr>
              <a:t>. </a:t>
            </a:r>
            <a:r>
              <a:rPr lang="en-US" sz="4400" dirty="0">
                <a:solidFill>
                  <a:srgbClr val="3A92C0"/>
                </a:solidFill>
                <a:latin typeface="Avenir Heavy"/>
                <a:cs typeface="Avenir Heavy"/>
              </a:rPr>
              <a:t>Your Current Status</a:t>
            </a:r>
          </a:p>
        </p:txBody>
      </p:sp>
      <p:sp>
        <p:nvSpPr>
          <p:cNvPr id="5" name="Content Placeholder 2"/>
          <p:cNvSpPr txBox="1">
            <a:spLocks/>
          </p:cNvSpPr>
          <p:nvPr/>
        </p:nvSpPr>
        <p:spPr>
          <a:xfrm>
            <a:off x="389164" y="1355273"/>
            <a:ext cx="8229600" cy="4054642"/>
          </a:xfrm>
          <a:prstGeom prst="rect">
            <a:avLst/>
          </a:prstGeom>
        </p:spPr>
        <p:txBody>
          <a:bodyPr vert="horz" lIns="91365" tIns="45683" rIns="91365" bIns="45683" rtlCol="0">
            <a:noAutofit/>
          </a:bodyPr>
          <a:lstStyle>
            <a:lvl1pPr marL="0" indent="0" algn="ctr" defTabSz="456827" rtl="0" eaLnBrk="1" latinLnBrk="0" hangingPunct="1">
              <a:spcBef>
                <a:spcPct val="20000"/>
              </a:spcBef>
              <a:buClr>
                <a:srgbClr val="F58A32"/>
              </a:buClr>
              <a:buSzPct val="93000"/>
              <a:buFont typeface="Wingdings" charset="2"/>
              <a:buNone/>
              <a:defRPr sz="3200" kern="1200">
                <a:solidFill>
                  <a:schemeClr val="tx1">
                    <a:tint val="75000"/>
                  </a:schemeClr>
                </a:solidFill>
                <a:latin typeface="Gill Sans"/>
                <a:ea typeface="+mn-ea"/>
                <a:cs typeface="Gill Sans"/>
              </a:defRPr>
            </a:lvl1pPr>
            <a:lvl2pPr marL="456827" indent="0" algn="ctr" defTabSz="456827" rtl="0" eaLnBrk="1" latinLnBrk="0" hangingPunct="1">
              <a:spcBef>
                <a:spcPct val="20000"/>
              </a:spcBef>
              <a:buClr>
                <a:srgbClr val="F58A32"/>
              </a:buClr>
              <a:buSzPct val="93000"/>
              <a:buFont typeface="Wingdings" charset="2"/>
              <a:buNone/>
              <a:defRPr sz="2800" kern="1200">
                <a:solidFill>
                  <a:schemeClr val="tx1">
                    <a:tint val="75000"/>
                  </a:schemeClr>
                </a:solidFill>
                <a:latin typeface="Gill Sans"/>
                <a:ea typeface="+mn-ea"/>
                <a:cs typeface="Gill Sans"/>
              </a:defRPr>
            </a:lvl2pPr>
            <a:lvl3pPr marL="913651" indent="0" algn="ctr" defTabSz="456827" rtl="0" eaLnBrk="1" latinLnBrk="0" hangingPunct="1">
              <a:spcBef>
                <a:spcPct val="20000"/>
              </a:spcBef>
              <a:buClr>
                <a:srgbClr val="F58A32"/>
              </a:buClr>
              <a:buSzPct val="93000"/>
              <a:buFont typeface="Wingdings" charset="2"/>
              <a:buNone/>
              <a:defRPr sz="2400" kern="1200">
                <a:solidFill>
                  <a:schemeClr val="tx1">
                    <a:tint val="75000"/>
                  </a:schemeClr>
                </a:solidFill>
                <a:latin typeface="Gill Sans"/>
                <a:ea typeface="+mn-ea"/>
                <a:cs typeface="Gill Sans"/>
              </a:defRPr>
            </a:lvl3pPr>
            <a:lvl4pPr marL="1370479" indent="0" algn="ctr" defTabSz="456827" rtl="0" eaLnBrk="1" latinLnBrk="0" hangingPunct="1">
              <a:spcBef>
                <a:spcPct val="20000"/>
              </a:spcBef>
              <a:buClr>
                <a:srgbClr val="F58A32"/>
              </a:buClr>
              <a:buSzPct val="93000"/>
              <a:buFont typeface="Wingdings" charset="2"/>
              <a:buNone/>
              <a:defRPr sz="2000" kern="1200">
                <a:solidFill>
                  <a:schemeClr val="tx1">
                    <a:tint val="75000"/>
                  </a:schemeClr>
                </a:solidFill>
                <a:latin typeface="Gill Sans"/>
                <a:ea typeface="+mn-ea"/>
                <a:cs typeface="Gill Sans"/>
              </a:defRPr>
            </a:lvl4pPr>
            <a:lvl5pPr marL="1827303" indent="0" algn="ctr" defTabSz="456827" rtl="0" eaLnBrk="1" latinLnBrk="0" hangingPunct="1">
              <a:spcBef>
                <a:spcPct val="20000"/>
              </a:spcBef>
              <a:buClr>
                <a:srgbClr val="F58A32"/>
              </a:buClr>
              <a:buSzPct val="93000"/>
              <a:buFont typeface="Wingdings" charset="2"/>
              <a:buNone/>
              <a:defRPr sz="2000" kern="1200">
                <a:solidFill>
                  <a:schemeClr val="tx1">
                    <a:tint val="75000"/>
                  </a:schemeClr>
                </a:solidFill>
                <a:latin typeface="Gill Sans"/>
                <a:ea typeface="+mn-ea"/>
                <a:cs typeface="Gill Sans"/>
              </a:defRPr>
            </a:lvl5pPr>
            <a:lvl6pPr marL="2284131" indent="0" algn="ctr" defTabSz="456827"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0955" indent="0" algn="ctr" defTabSz="456827" rtl="0" eaLnBrk="1" latinLnBrk="0" hangingPunct="1">
              <a:spcBef>
                <a:spcPct val="20000"/>
              </a:spcBef>
              <a:buFont typeface="Arial"/>
              <a:buNone/>
              <a:defRPr sz="2000" kern="1200">
                <a:solidFill>
                  <a:schemeClr val="tx1">
                    <a:tint val="75000"/>
                  </a:schemeClr>
                </a:solidFill>
                <a:latin typeface="+mn-lt"/>
                <a:ea typeface="+mn-ea"/>
                <a:cs typeface="+mn-cs"/>
              </a:defRPr>
            </a:lvl7pPr>
            <a:lvl8pPr marL="3197782" indent="0" algn="ctr" defTabSz="456827"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4606" indent="0" algn="ctr" defTabSz="456827"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marL="457200" indent="-457200" algn="l">
              <a:buFont typeface="Wingdings" charset="2"/>
              <a:buChar char=""/>
            </a:pPr>
            <a:endParaRPr lang="en-US" sz="2400" dirty="0" smtClean="0">
              <a:solidFill>
                <a:srgbClr val="595959"/>
              </a:solidFill>
            </a:endParaRPr>
          </a:p>
          <a:p>
            <a:pPr lvl="1" algn="l"/>
            <a:r>
              <a:rPr lang="en-US" sz="2400" dirty="0" smtClean="0">
                <a:solidFill>
                  <a:srgbClr val="595959"/>
                </a:solidFill>
              </a:rPr>
              <a:t> </a:t>
            </a:r>
          </a:p>
          <a:p>
            <a:pPr lvl="1"/>
            <a:endParaRPr lang="en-US" sz="2400" dirty="0">
              <a:solidFill>
                <a:prstClr val="black">
                  <a:tint val="75000"/>
                </a:prstClr>
              </a:solidFill>
            </a:endParaRPr>
          </a:p>
        </p:txBody>
      </p:sp>
      <p:sp>
        <p:nvSpPr>
          <p:cNvPr id="2" name="Rectangle 1"/>
          <p:cNvSpPr/>
          <p:nvPr/>
        </p:nvSpPr>
        <p:spPr>
          <a:xfrm>
            <a:off x="389164" y="1355273"/>
            <a:ext cx="8229600" cy="4401205"/>
          </a:xfrm>
          <a:prstGeom prst="rect">
            <a:avLst/>
          </a:prstGeom>
        </p:spPr>
        <p:txBody>
          <a:bodyPr wrap="square">
            <a:spAutoFit/>
          </a:bodyPr>
          <a:lstStyle/>
          <a:p>
            <a:pPr marL="571500" indent="-571500">
              <a:buFont typeface="Arial" panose="020B0604020202020204" pitchFamily="34" charset="0"/>
              <a:buChar char="•"/>
            </a:pPr>
            <a:r>
              <a:rPr lang="en-GB" sz="4000" dirty="0"/>
              <a:t>Sales to date (in # of  units, clients, &amp; not just revenue </a:t>
            </a:r>
            <a:r>
              <a:rPr lang="en-GB" sz="4000" dirty="0" smtClean="0"/>
              <a:t>$);</a:t>
            </a:r>
          </a:p>
          <a:p>
            <a:pPr marL="571500" indent="-571500">
              <a:buFont typeface="Arial" panose="020B0604020202020204" pitchFamily="34" charset="0"/>
              <a:buChar char="•"/>
            </a:pPr>
            <a:r>
              <a:rPr lang="en-GB" sz="4000" dirty="0" smtClean="0"/>
              <a:t>Strategic/channel </a:t>
            </a:r>
            <a:r>
              <a:rPr lang="en-GB" sz="4000" dirty="0"/>
              <a:t>partners? </a:t>
            </a:r>
            <a:endParaRPr lang="en-GB" sz="4000" dirty="0" smtClean="0"/>
          </a:p>
          <a:p>
            <a:pPr marL="571500" indent="-571500">
              <a:buFont typeface="Arial" panose="020B0604020202020204" pitchFamily="34" charset="0"/>
              <a:buChar char="•"/>
            </a:pPr>
            <a:r>
              <a:rPr lang="en-GB" sz="4000" dirty="0" smtClean="0"/>
              <a:t>Highlight  </a:t>
            </a:r>
            <a:r>
              <a:rPr lang="en-GB" sz="4000" dirty="0"/>
              <a:t>customers? </a:t>
            </a:r>
            <a:endParaRPr lang="en-GB" sz="4000" dirty="0" smtClean="0"/>
          </a:p>
          <a:p>
            <a:pPr marL="571500" indent="-571500">
              <a:buFont typeface="Arial" panose="020B0604020202020204" pitchFamily="34" charset="0"/>
              <a:buChar char="•"/>
            </a:pPr>
            <a:r>
              <a:rPr lang="en-GB" sz="4000" dirty="0" smtClean="0"/>
              <a:t>Testimonials</a:t>
            </a:r>
            <a:r>
              <a:rPr lang="en-GB" sz="4000" dirty="0"/>
              <a:t>? </a:t>
            </a:r>
            <a:endParaRPr lang="en-GB" sz="4000" dirty="0" smtClean="0"/>
          </a:p>
          <a:p>
            <a:pPr marL="571500" indent="-571500">
              <a:buFont typeface="Arial" panose="020B0604020202020204" pitchFamily="34" charset="0"/>
              <a:buChar char="•"/>
            </a:pPr>
            <a:r>
              <a:rPr lang="en-GB" sz="4000" dirty="0" smtClean="0"/>
              <a:t>Compare </a:t>
            </a:r>
            <a:r>
              <a:rPr lang="en-GB" sz="4000" dirty="0"/>
              <a:t>pipeline to sales needed to achieve </a:t>
            </a:r>
            <a:r>
              <a:rPr lang="en-GB" sz="4000" dirty="0" smtClean="0"/>
              <a:t>Cash Flow Break Even;  </a:t>
            </a:r>
            <a:endParaRPr lang="en-GB" sz="4000" dirty="0"/>
          </a:p>
        </p:txBody>
      </p:sp>
    </p:spTree>
    <p:extLst>
      <p:ext uri="{BB962C8B-B14F-4D97-AF65-F5344CB8AC3E}">
        <p14:creationId xmlns:p14="http://schemas.microsoft.com/office/powerpoint/2010/main" val="21288298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784685" y="375389"/>
            <a:ext cx="6095999" cy="759960"/>
          </a:xfrm>
          <a:prstGeom prst="rect">
            <a:avLst/>
          </a:prstGeom>
          <a:noFill/>
          <a:ln>
            <a:noFill/>
          </a:ln>
        </p:spPr>
        <p:txBody>
          <a:bodyPr wrap="square" lIns="82048" tIns="41025" rIns="82048" bIns="41025" rtlCol="0">
            <a:spAutoFit/>
          </a:bodyPr>
          <a:lstStyle/>
          <a:p>
            <a:r>
              <a:rPr lang="en-US" sz="4400" dirty="0">
                <a:solidFill>
                  <a:srgbClr val="3A92C0"/>
                </a:solidFill>
                <a:latin typeface="Avenir Heavy"/>
                <a:cs typeface="Avenir Heavy"/>
              </a:rPr>
              <a:t>9</a:t>
            </a:r>
            <a:r>
              <a:rPr lang="en-US" sz="4400" dirty="0" smtClean="0">
                <a:solidFill>
                  <a:srgbClr val="3A92C0"/>
                </a:solidFill>
                <a:latin typeface="Avenir Heavy"/>
                <a:cs typeface="Avenir Heavy"/>
              </a:rPr>
              <a:t>. Financial Projection</a:t>
            </a:r>
            <a:endParaRPr lang="en-US" sz="4400" dirty="0">
              <a:solidFill>
                <a:srgbClr val="3A92C0"/>
              </a:solidFill>
              <a:latin typeface="Avenir Heavy"/>
              <a:cs typeface="Avenir Heavy"/>
            </a:endParaRPr>
          </a:p>
        </p:txBody>
      </p:sp>
      <p:sp>
        <p:nvSpPr>
          <p:cNvPr id="4" name="Content Placeholder 2"/>
          <p:cNvSpPr txBox="1">
            <a:spLocks/>
          </p:cNvSpPr>
          <p:nvPr/>
        </p:nvSpPr>
        <p:spPr>
          <a:xfrm>
            <a:off x="457200" y="1135350"/>
            <a:ext cx="8229600" cy="4990814"/>
          </a:xfrm>
          <a:prstGeom prst="rect">
            <a:avLst/>
          </a:prstGeom>
        </p:spPr>
        <p:txBody>
          <a:bodyPr vert="horz" lIns="91365" tIns="45683" rIns="91365" bIns="45683" rtlCol="0">
            <a:normAutofit/>
          </a:bodyPr>
          <a:lstStyle>
            <a:lvl1pPr marL="0" indent="0" algn="ctr" defTabSz="456827" rtl="0" eaLnBrk="1" latinLnBrk="0" hangingPunct="1">
              <a:spcBef>
                <a:spcPct val="20000"/>
              </a:spcBef>
              <a:buClr>
                <a:srgbClr val="F58A32"/>
              </a:buClr>
              <a:buSzPct val="93000"/>
              <a:buFont typeface="Wingdings" charset="2"/>
              <a:buNone/>
              <a:defRPr sz="3200" kern="1200">
                <a:solidFill>
                  <a:schemeClr val="tx1">
                    <a:tint val="75000"/>
                  </a:schemeClr>
                </a:solidFill>
                <a:latin typeface="Gill Sans"/>
                <a:ea typeface="+mn-ea"/>
                <a:cs typeface="Gill Sans"/>
              </a:defRPr>
            </a:lvl1pPr>
            <a:lvl2pPr marL="456827" indent="0" algn="ctr" defTabSz="456827" rtl="0" eaLnBrk="1" latinLnBrk="0" hangingPunct="1">
              <a:spcBef>
                <a:spcPct val="20000"/>
              </a:spcBef>
              <a:buClr>
                <a:srgbClr val="F58A32"/>
              </a:buClr>
              <a:buSzPct val="93000"/>
              <a:buFont typeface="Wingdings" charset="2"/>
              <a:buNone/>
              <a:defRPr sz="2800" kern="1200">
                <a:solidFill>
                  <a:schemeClr val="tx1">
                    <a:tint val="75000"/>
                  </a:schemeClr>
                </a:solidFill>
                <a:latin typeface="Gill Sans"/>
                <a:ea typeface="+mn-ea"/>
                <a:cs typeface="Gill Sans"/>
              </a:defRPr>
            </a:lvl2pPr>
            <a:lvl3pPr marL="913651" indent="0" algn="ctr" defTabSz="456827" rtl="0" eaLnBrk="1" latinLnBrk="0" hangingPunct="1">
              <a:spcBef>
                <a:spcPct val="20000"/>
              </a:spcBef>
              <a:buClr>
                <a:srgbClr val="F58A32"/>
              </a:buClr>
              <a:buSzPct val="93000"/>
              <a:buFont typeface="Wingdings" charset="2"/>
              <a:buNone/>
              <a:defRPr sz="2400" kern="1200">
                <a:solidFill>
                  <a:schemeClr val="tx1">
                    <a:tint val="75000"/>
                  </a:schemeClr>
                </a:solidFill>
                <a:latin typeface="Gill Sans"/>
                <a:ea typeface="+mn-ea"/>
                <a:cs typeface="Gill Sans"/>
              </a:defRPr>
            </a:lvl3pPr>
            <a:lvl4pPr marL="1370479" indent="0" algn="ctr" defTabSz="456827" rtl="0" eaLnBrk="1" latinLnBrk="0" hangingPunct="1">
              <a:spcBef>
                <a:spcPct val="20000"/>
              </a:spcBef>
              <a:buClr>
                <a:srgbClr val="F58A32"/>
              </a:buClr>
              <a:buSzPct val="93000"/>
              <a:buFont typeface="Wingdings" charset="2"/>
              <a:buNone/>
              <a:defRPr sz="2000" kern="1200">
                <a:solidFill>
                  <a:schemeClr val="tx1">
                    <a:tint val="75000"/>
                  </a:schemeClr>
                </a:solidFill>
                <a:latin typeface="Gill Sans"/>
                <a:ea typeface="+mn-ea"/>
                <a:cs typeface="Gill Sans"/>
              </a:defRPr>
            </a:lvl4pPr>
            <a:lvl5pPr marL="1827303" indent="0" algn="ctr" defTabSz="456827" rtl="0" eaLnBrk="1" latinLnBrk="0" hangingPunct="1">
              <a:spcBef>
                <a:spcPct val="20000"/>
              </a:spcBef>
              <a:buClr>
                <a:srgbClr val="F58A32"/>
              </a:buClr>
              <a:buSzPct val="93000"/>
              <a:buFont typeface="Wingdings" charset="2"/>
              <a:buNone/>
              <a:defRPr sz="2000" kern="1200">
                <a:solidFill>
                  <a:schemeClr val="tx1">
                    <a:tint val="75000"/>
                  </a:schemeClr>
                </a:solidFill>
                <a:latin typeface="Gill Sans"/>
                <a:ea typeface="+mn-ea"/>
                <a:cs typeface="Gill Sans"/>
              </a:defRPr>
            </a:lvl5pPr>
            <a:lvl6pPr marL="2284131" indent="0" algn="ctr" defTabSz="456827"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0955" indent="0" algn="ctr" defTabSz="456827" rtl="0" eaLnBrk="1" latinLnBrk="0" hangingPunct="1">
              <a:spcBef>
                <a:spcPct val="20000"/>
              </a:spcBef>
              <a:buFont typeface="Arial"/>
              <a:buNone/>
              <a:defRPr sz="2000" kern="1200">
                <a:solidFill>
                  <a:schemeClr val="tx1">
                    <a:tint val="75000"/>
                  </a:schemeClr>
                </a:solidFill>
                <a:latin typeface="+mn-lt"/>
                <a:ea typeface="+mn-ea"/>
                <a:cs typeface="+mn-cs"/>
              </a:defRPr>
            </a:lvl7pPr>
            <a:lvl8pPr marL="3197782" indent="0" algn="ctr" defTabSz="456827"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4606" indent="0" algn="ctr" defTabSz="456827"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marL="342900" indent="-342900" algn="l">
              <a:buFont typeface="Wingdings" charset="2"/>
              <a:buChar char=""/>
            </a:pPr>
            <a:r>
              <a:rPr lang="en-US" sz="2400" dirty="0" smtClean="0">
                <a:solidFill>
                  <a:schemeClr val="tx1">
                    <a:lumMod val="65000"/>
                    <a:lumOff val="35000"/>
                  </a:schemeClr>
                </a:solidFill>
              </a:rPr>
              <a:t>Focus on the bottom line. How much capital is needed to reach breakeven and profitability?</a:t>
            </a:r>
          </a:p>
          <a:p>
            <a:pPr marL="342900" indent="-342900" algn="l">
              <a:buFont typeface="Wingdings" charset="2"/>
              <a:buChar char=""/>
            </a:pPr>
            <a:r>
              <a:rPr lang="en-US" sz="2400" dirty="0" smtClean="0">
                <a:solidFill>
                  <a:schemeClr val="tx1">
                    <a:lumMod val="65000"/>
                    <a:lumOff val="35000"/>
                  </a:schemeClr>
                </a:solidFill>
              </a:rPr>
              <a:t>Match critical milestones to capital needs</a:t>
            </a:r>
          </a:p>
          <a:p>
            <a:pPr marL="342900" indent="-342900" algn="l">
              <a:buFont typeface="Wingdings" charset="2"/>
              <a:buChar char=""/>
            </a:pPr>
            <a:r>
              <a:rPr lang="en-US" sz="2400" dirty="0" smtClean="0">
                <a:solidFill>
                  <a:schemeClr val="tx1">
                    <a:lumMod val="65000"/>
                    <a:lumOff val="35000"/>
                  </a:schemeClr>
                </a:solidFill>
              </a:rPr>
              <a:t>Base projections on assumptions generated from market study and analysis</a:t>
            </a:r>
          </a:p>
          <a:p>
            <a:pPr marL="342900" indent="-342900" algn="l">
              <a:buFont typeface="Wingdings" charset="2"/>
              <a:buChar char=""/>
            </a:pPr>
            <a:r>
              <a:rPr lang="en-US" sz="2400" dirty="0" smtClean="0">
                <a:solidFill>
                  <a:schemeClr val="tx1">
                    <a:lumMod val="65000"/>
                    <a:lumOff val="35000"/>
                  </a:schemeClr>
                </a:solidFill>
              </a:rPr>
              <a:t>Project realistic revenues</a:t>
            </a:r>
          </a:p>
          <a:p>
            <a:pPr algn="l"/>
            <a:endParaRPr lang="en-US" sz="2400" dirty="0" smtClean="0">
              <a:solidFill>
                <a:schemeClr val="tx1">
                  <a:lumMod val="65000"/>
                  <a:lumOff val="35000"/>
                </a:schemeClr>
              </a:solidFill>
            </a:endParaRPr>
          </a:p>
          <a:p>
            <a:pPr marL="342900" indent="-342900" algn="l">
              <a:buFont typeface="Wingdings" charset="2"/>
              <a:buChar char=""/>
            </a:pPr>
            <a:r>
              <a:rPr lang="en-US" sz="2400" dirty="0" smtClean="0">
                <a:solidFill>
                  <a:srgbClr val="3A92C0"/>
                </a:solidFill>
              </a:rPr>
              <a:t>You must be able to explain:</a:t>
            </a:r>
          </a:p>
          <a:p>
            <a:pPr lvl="1" algn="l"/>
            <a:r>
              <a:rPr lang="en-US" sz="2400" dirty="0" smtClean="0">
                <a:solidFill>
                  <a:schemeClr val="tx1">
                    <a:lumMod val="65000"/>
                    <a:lumOff val="35000"/>
                  </a:schemeClr>
                </a:solidFill>
              </a:rPr>
              <a:t>Margins greater than the norm</a:t>
            </a:r>
          </a:p>
          <a:p>
            <a:pPr lvl="1" algn="l"/>
            <a:r>
              <a:rPr lang="en-US" sz="2400" dirty="0" smtClean="0"/>
              <a:t>Monthly </a:t>
            </a:r>
            <a:r>
              <a:rPr lang="en-US" sz="2400" dirty="0"/>
              <a:t>Burn Rate </a:t>
            </a:r>
            <a:endParaRPr lang="en-US" sz="2400" dirty="0" smtClean="0">
              <a:solidFill>
                <a:schemeClr val="tx1">
                  <a:lumMod val="65000"/>
                  <a:lumOff val="35000"/>
                </a:schemeClr>
              </a:solidFill>
            </a:endParaRPr>
          </a:p>
          <a:p>
            <a:pPr lvl="1" algn="l"/>
            <a:r>
              <a:rPr lang="en-US" sz="2400" dirty="0" smtClean="0">
                <a:solidFill>
                  <a:schemeClr val="tx1">
                    <a:lumMod val="65000"/>
                    <a:lumOff val="35000"/>
                  </a:schemeClr>
                </a:solidFill>
              </a:rPr>
              <a:t>Extended periods of negative cash flow</a:t>
            </a:r>
          </a:p>
          <a:p>
            <a:pPr lvl="1"/>
            <a:endParaRPr lang="en-US" dirty="0"/>
          </a:p>
        </p:txBody>
      </p:sp>
    </p:spTree>
    <p:extLst>
      <p:ext uri="{BB962C8B-B14F-4D97-AF65-F5344CB8AC3E}">
        <p14:creationId xmlns:p14="http://schemas.microsoft.com/office/powerpoint/2010/main" val="366850174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32493" y="468968"/>
            <a:ext cx="8168106" cy="698404"/>
          </a:xfrm>
          <a:prstGeom prst="rect">
            <a:avLst/>
          </a:prstGeom>
          <a:noFill/>
          <a:ln>
            <a:noFill/>
          </a:ln>
        </p:spPr>
        <p:txBody>
          <a:bodyPr wrap="square" lIns="82048" tIns="41025" rIns="82048" bIns="41025" rtlCol="0">
            <a:spAutoFit/>
          </a:bodyPr>
          <a:lstStyle/>
          <a:p>
            <a:r>
              <a:rPr lang="en-US" sz="4000" dirty="0" smtClean="0">
                <a:solidFill>
                  <a:srgbClr val="3A92C0"/>
                </a:solidFill>
                <a:latin typeface="Avenir Heavy"/>
                <a:cs typeface="Avenir Heavy"/>
              </a:rPr>
              <a:t>10. Example: Financial Analysis</a:t>
            </a:r>
            <a:endParaRPr lang="en-US" sz="4000" dirty="0">
              <a:solidFill>
                <a:srgbClr val="3A92C0"/>
              </a:solidFill>
              <a:latin typeface="Avenir Heavy"/>
              <a:cs typeface="Avenir Heavy"/>
            </a:endParaRPr>
          </a:p>
        </p:txBody>
      </p:sp>
      <p:pic>
        <p:nvPicPr>
          <p:cNvPr id="6" name="Picture 5" descr="financial chart.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3375" y="1723344"/>
            <a:ext cx="8371974" cy="3848805"/>
          </a:xfrm>
          <a:prstGeom prst="rect">
            <a:avLst/>
          </a:prstGeom>
        </p:spPr>
      </p:pic>
    </p:spTree>
    <p:extLst>
      <p:ext uri="{BB962C8B-B14F-4D97-AF65-F5344CB8AC3E}">
        <p14:creationId xmlns:p14="http://schemas.microsoft.com/office/powerpoint/2010/main" val="41288551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57200" y="241705"/>
            <a:ext cx="8248316" cy="1313958"/>
          </a:xfrm>
          <a:prstGeom prst="rect">
            <a:avLst/>
          </a:prstGeom>
          <a:noFill/>
          <a:ln>
            <a:noFill/>
          </a:ln>
        </p:spPr>
        <p:txBody>
          <a:bodyPr wrap="square" lIns="82048" tIns="41025" rIns="82048" bIns="41025" rtlCol="0">
            <a:spAutoFit/>
          </a:bodyPr>
          <a:lstStyle/>
          <a:p>
            <a:pPr algn="ctr"/>
            <a:r>
              <a:rPr lang="en-US" sz="4000" dirty="0" smtClean="0">
                <a:solidFill>
                  <a:srgbClr val="3A92C0"/>
                </a:solidFill>
                <a:latin typeface="Avenir Heavy"/>
                <a:cs typeface="Avenir Heavy"/>
              </a:rPr>
              <a:t>11. Investment Strategy and </a:t>
            </a:r>
          </a:p>
          <a:p>
            <a:pPr algn="ctr"/>
            <a:r>
              <a:rPr lang="en-US" sz="4000" dirty="0" smtClean="0">
                <a:solidFill>
                  <a:srgbClr val="3A92C0"/>
                </a:solidFill>
                <a:latin typeface="Avenir Heavy"/>
                <a:cs typeface="Avenir Heavy"/>
              </a:rPr>
              <a:t>Uses of Funds</a:t>
            </a:r>
            <a:endParaRPr lang="en-US" sz="4000" dirty="0">
              <a:solidFill>
                <a:srgbClr val="3A92C0"/>
              </a:solidFill>
              <a:latin typeface="Avenir Heavy"/>
              <a:cs typeface="Avenir Heavy"/>
            </a:endParaRPr>
          </a:p>
        </p:txBody>
      </p:sp>
      <p:sp>
        <p:nvSpPr>
          <p:cNvPr id="4" name="Content Placeholder 2"/>
          <p:cNvSpPr txBox="1">
            <a:spLocks/>
          </p:cNvSpPr>
          <p:nvPr/>
        </p:nvSpPr>
        <p:spPr>
          <a:xfrm>
            <a:off x="457200" y="1555663"/>
            <a:ext cx="8686800" cy="4540337"/>
          </a:xfrm>
          <a:prstGeom prst="rect">
            <a:avLst/>
          </a:prstGeom>
        </p:spPr>
        <p:txBody>
          <a:bodyPr vert="horz" lIns="91365" tIns="45683" rIns="91365" bIns="45683" rtlCol="0">
            <a:normAutofit/>
          </a:bodyPr>
          <a:lstStyle>
            <a:lvl1pPr marL="0" indent="0" algn="ctr" defTabSz="456827" rtl="0" eaLnBrk="1" latinLnBrk="0" hangingPunct="1">
              <a:spcBef>
                <a:spcPct val="20000"/>
              </a:spcBef>
              <a:buClr>
                <a:srgbClr val="F58A32"/>
              </a:buClr>
              <a:buSzPct val="93000"/>
              <a:buFont typeface="Wingdings" charset="2"/>
              <a:buNone/>
              <a:defRPr sz="3200" kern="1200">
                <a:solidFill>
                  <a:schemeClr val="tx1">
                    <a:tint val="75000"/>
                  </a:schemeClr>
                </a:solidFill>
                <a:latin typeface="Gill Sans"/>
                <a:ea typeface="+mn-ea"/>
                <a:cs typeface="Gill Sans"/>
              </a:defRPr>
            </a:lvl1pPr>
            <a:lvl2pPr marL="456827" indent="0" algn="ctr" defTabSz="456827" rtl="0" eaLnBrk="1" latinLnBrk="0" hangingPunct="1">
              <a:spcBef>
                <a:spcPct val="20000"/>
              </a:spcBef>
              <a:buClr>
                <a:srgbClr val="F58A32"/>
              </a:buClr>
              <a:buSzPct val="93000"/>
              <a:buFont typeface="Wingdings" charset="2"/>
              <a:buNone/>
              <a:defRPr sz="2800" kern="1200">
                <a:solidFill>
                  <a:schemeClr val="tx1">
                    <a:tint val="75000"/>
                  </a:schemeClr>
                </a:solidFill>
                <a:latin typeface="Gill Sans"/>
                <a:ea typeface="+mn-ea"/>
                <a:cs typeface="Gill Sans"/>
              </a:defRPr>
            </a:lvl2pPr>
            <a:lvl3pPr marL="913651" indent="0" algn="ctr" defTabSz="456827" rtl="0" eaLnBrk="1" latinLnBrk="0" hangingPunct="1">
              <a:spcBef>
                <a:spcPct val="20000"/>
              </a:spcBef>
              <a:buClr>
                <a:srgbClr val="F58A32"/>
              </a:buClr>
              <a:buSzPct val="93000"/>
              <a:buFont typeface="Wingdings" charset="2"/>
              <a:buNone/>
              <a:defRPr sz="2400" kern="1200">
                <a:solidFill>
                  <a:schemeClr val="tx1">
                    <a:tint val="75000"/>
                  </a:schemeClr>
                </a:solidFill>
                <a:latin typeface="Gill Sans"/>
                <a:ea typeface="+mn-ea"/>
                <a:cs typeface="Gill Sans"/>
              </a:defRPr>
            </a:lvl3pPr>
            <a:lvl4pPr marL="1370479" indent="0" algn="ctr" defTabSz="456827" rtl="0" eaLnBrk="1" latinLnBrk="0" hangingPunct="1">
              <a:spcBef>
                <a:spcPct val="20000"/>
              </a:spcBef>
              <a:buClr>
                <a:srgbClr val="F58A32"/>
              </a:buClr>
              <a:buSzPct val="93000"/>
              <a:buFont typeface="Wingdings" charset="2"/>
              <a:buNone/>
              <a:defRPr sz="2000" kern="1200">
                <a:solidFill>
                  <a:schemeClr val="tx1">
                    <a:tint val="75000"/>
                  </a:schemeClr>
                </a:solidFill>
                <a:latin typeface="Gill Sans"/>
                <a:ea typeface="+mn-ea"/>
                <a:cs typeface="Gill Sans"/>
              </a:defRPr>
            </a:lvl4pPr>
            <a:lvl5pPr marL="1827303" indent="0" algn="ctr" defTabSz="456827" rtl="0" eaLnBrk="1" latinLnBrk="0" hangingPunct="1">
              <a:spcBef>
                <a:spcPct val="20000"/>
              </a:spcBef>
              <a:buClr>
                <a:srgbClr val="F58A32"/>
              </a:buClr>
              <a:buSzPct val="93000"/>
              <a:buFont typeface="Wingdings" charset="2"/>
              <a:buNone/>
              <a:defRPr sz="2000" kern="1200">
                <a:solidFill>
                  <a:schemeClr val="tx1">
                    <a:tint val="75000"/>
                  </a:schemeClr>
                </a:solidFill>
                <a:latin typeface="Gill Sans"/>
                <a:ea typeface="+mn-ea"/>
                <a:cs typeface="Gill Sans"/>
              </a:defRPr>
            </a:lvl5pPr>
            <a:lvl6pPr marL="2284131" indent="0" algn="ctr" defTabSz="456827"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0955" indent="0" algn="ctr" defTabSz="456827" rtl="0" eaLnBrk="1" latinLnBrk="0" hangingPunct="1">
              <a:spcBef>
                <a:spcPct val="20000"/>
              </a:spcBef>
              <a:buFont typeface="Arial"/>
              <a:buNone/>
              <a:defRPr sz="2000" kern="1200">
                <a:solidFill>
                  <a:schemeClr val="tx1">
                    <a:tint val="75000"/>
                  </a:schemeClr>
                </a:solidFill>
                <a:latin typeface="+mn-lt"/>
                <a:ea typeface="+mn-ea"/>
                <a:cs typeface="+mn-cs"/>
              </a:defRPr>
            </a:lvl7pPr>
            <a:lvl8pPr marL="3197782" indent="0" algn="ctr" defTabSz="456827"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4606" indent="0" algn="ctr" defTabSz="456827"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endParaRPr lang="en-US" sz="2400" dirty="0" smtClean="0">
              <a:solidFill>
                <a:schemeClr val="tx1">
                  <a:lumMod val="65000"/>
                  <a:lumOff val="35000"/>
                </a:schemeClr>
              </a:solidFill>
            </a:endParaRPr>
          </a:p>
        </p:txBody>
      </p:sp>
      <p:sp>
        <p:nvSpPr>
          <p:cNvPr id="6" name="Rectangle 5"/>
          <p:cNvSpPr/>
          <p:nvPr/>
        </p:nvSpPr>
        <p:spPr>
          <a:xfrm>
            <a:off x="457200" y="2138402"/>
            <a:ext cx="7518400" cy="3416320"/>
          </a:xfrm>
          <a:prstGeom prst="rect">
            <a:avLst/>
          </a:prstGeom>
        </p:spPr>
        <p:txBody>
          <a:bodyPr wrap="square">
            <a:spAutoFit/>
          </a:bodyPr>
          <a:lstStyle/>
          <a:p>
            <a:pPr marL="342900" marR="0" lvl="0" indent="-342900" defTabSz="91440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400" b="0" i="0" u="none" strike="noStrike" kern="0" cap="none" spc="0" normalizeH="0" baseline="0" noProof="0" dirty="0" smtClean="0">
                <a:ln>
                  <a:noFill/>
                </a:ln>
                <a:solidFill>
                  <a:prstClr val="black">
                    <a:tint val="75000"/>
                  </a:prstClr>
                </a:solidFill>
                <a:effectLst/>
                <a:uLnTx/>
                <a:uFillTx/>
              </a:rPr>
              <a:t>Form of investment </a:t>
            </a:r>
          </a:p>
          <a:p>
            <a:pPr marL="342900" marR="0" lvl="0" indent="-342900" defTabSz="914400" eaLnBrk="1" fontAlgn="auto" latinLnBrk="0" hangingPunct="1">
              <a:lnSpc>
                <a:spcPct val="100000"/>
              </a:lnSpc>
              <a:spcBef>
                <a:spcPct val="20000"/>
              </a:spcBef>
              <a:spcAft>
                <a:spcPts val="0"/>
              </a:spcAft>
              <a:buClrTx/>
              <a:buSzTx/>
              <a:buFont typeface="Arial" panose="020B0604020202020204" pitchFamily="34" charset="0"/>
              <a:buChar char="•"/>
              <a:tabLst/>
              <a:defRPr/>
            </a:pPr>
            <a:r>
              <a:rPr lang="en-US" sz="2400" kern="0" dirty="0" smtClean="0">
                <a:solidFill>
                  <a:prstClr val="black">
                    <a:tint val="75000"/>
                  </a:prstClr>
                </a:solidFill>
              </a:rPr>
              <a:t>How much are you looking for?</a:t>
            </a:r>
            <a:endParaRPr kumimoji="0" lang="en-US" sz="2400" b="0" i="0" u="none" strike="noStrike" kern="0" cap="none" spc="0" normalizeH="0" baseline="0" noProof="0" dirty="0" smtClean="0">
              <a:ln>
                <a:noFill/>
              </a:ln>
              <a:solidFill>
                <a:prstClr val="black">
                  <a:tint val="75000"/>
                </a:prstClr>
              </a:solidFill>
              <a:effectLst/>
              <a:uLnTx/>
              <a:uFillTx/>
            </a:endParaRPr>
          </a:p>
          <a:p>
            <a:pPr marL="342900" marR="0" lvl="0" indent="-342900" defTabSz="91440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400" b="0" i="0" u="none" strike="noStrike" kern="0" cap="none" spc="0" normalizeH="0" baseline="0" noProof="0" dirty="0" smtClean="0">
                <a:ln>
                  <a:noFill/>
                </a:ln>
                <a:solidFill>
                  <a:prstClr val="black">
                    <a:tint val="75000"/>
                  </a:prstClr>
                </a:solidFill>
                <a:effectLst/>
                <a:uLnTx/>
                <a:uFillTx/>
              </a:rPr>
              <a:t>what  valuation? </a:t>
            </a:r>
          </a:p>
          <a:p>
            <a:pPr marL="342900" marR="0" lvl="0" indent="-342900" defTabSz="91440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400" b="0" i="0" u="none" strike="noStrike" kern="0" cap="none" spc="0" normalizeH="0" baseline="0" noProof="0" dirty="0" smtClean="0">
                <a:ln>
                  <a:noFill/>
                </a:ln>
                <a:solidFill>
                  <a:prstClr val="black">
                    <a:tint val="75000"/>
                  </a:prstClr>
                </a:solidFill>
                <a:effectLst/>
                <a:uLnTx/>
                <a:uFillTx/>
              </a:rPr>
              <a:t>Use of Proceeds (not just how spent, but the  milestones achieved prior to next round); </a:t>
            </a:r>
          </a:p>
          <a:p>
            <a:pPr marL="342900" marR="0" lvl="0" indent="-342900" defTabSz="914400" eaLnBrk="1" fontAlgn="auto" latinLnBrk="0" hangingPunct="1">
              <a:lnSpc>
                <a:spcPct val="100000"/>
              </a:lnSpc>
              <a:spcBef>
                <a:spcPct val="20000"/>
              </a:spcBef>
              <a:spcAft>
                <a:spcPts val="0"/>
              </a:spcAft>
              <a:buClrTx/>
              <a:buSzTx/>
              <a:buFont typeface="Arial" panose="020B0604020202020204" pitchFamily="34" charset="0"/>
              <a:buChar char="•"/>
              <a:tabLst/>
              <a:defRPr/>
            </a:pPr>
            <a:r>
              <a:rPr lang="en-US" sz="2400" kern="0" dirty="0" smtClean="0">
                <a:solidFill>
                  <a:prstClr val="black">
                    <a:tint val="75000"/>
                  </a:prstClr>
                </a:solidFill>
              </a:rPr>
              <a:t>What future funding will be required, and when</a:t>
            </a:r>
          </a:p>
          <a:p>
            <a:pPr marL="342900" marR="0" lvl="0" indent="-342900" defTabSz="91440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400" b="0" i="0" u="none" strike="noStrike" kern="0" cap="none" spc="0" normalizeH="0" baseline="0" noProof="0" dirty="0" smtClean="0">
                <a:ln>
                  <a:noFill/>
                </a:ln>
                <a:solidFill>
                  <a:prstClr val="black">
                    <a:tint val="75000"/>
                  </a:prstClr>
                </a:solidFill>
                <a:effectLst/>
                <a:uLnTx/>
                <a:uFillTx/>
              </a:rPr>
              <a:t>What non cash assistance do you wish from your investors? </a:t>
            </a:r>
            <a:endParaRPr kumimoji="0" lang="en-US" sz="2400" b="0" i="0" u="none" strike="noStrike" kern="0" cap="none" spc="0" normalizeH="0" baseline="0" noProof="0" dirty="0">
              <a:ln>
                <a:noFill/>
              </a:ln>
              <a:solidFill>
                <a:prstClr val="black">
                  <a:tint val="75000"/>
                </a:prstClr>
              </a:solidFill>
              <a:effectLst/>
              <a:uLnTx/>
              <a:uFillTx/>
            </a:endParaRPr>
          </a:p>
        </p:txBody>
      </p:sp>
    </p:spTree>
    <p:extLst>
      <p:ext uri="{BB962C8B-B14F-4D97-AF65-F5344CB8AC3E}">
        <p14:creationId xmlns:p14="http://schemas.microsoft.com/office/powerpoint/2010/main" val="9107908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47578" y="203881"/>
            <a:ext cx="8622632" cy="1190847"/>
          </a:xfrm>
          <a:prstGeom prst="rect">
            <a:avLst/>
          </a:prstGeom>
          <a:noFill/>
          <a:ln>
            <a:noFill/>
          </a:ln>
        </p:spPr>
        <p:txBody>
          <a:bodyPr wrap="square" lIns="82048" tIns="41025" rIns="82048" bIns="41025" rtlCol="0">
            <a:spAutoFit/>
          </a:bodyPr>
          <a:lstStyle/>
          <a:p>
            <a:pPr algn="ctr"/>
            <a:r>
              <a:rPr lang="en-US" sz="3600" dirty="0" smtClean="0">
                <a:solidFill>
                  <a:srgbClr val="3A92C0"/>
                </a:solidFill>
                <a:latin typeface="Avenir Heavy"/>
                <a:cs typeface="Avenir Heavy"/>
              </a:rPr>
              <a:t>14. Example: Company Milestones Chart</a:t>
            </a:r>
            <a:endParaRPr lang="en-US" sz="3600" dirty="0">
              <a:solidFill>
                <a:srgbClr val="3A92C0"/>
              </a:solidFill>
              <a:latin typeface="Avenir Heavy"/>
              <a:cs typeface="Avenir Heavy"/>
            </a:endParaRPr>
          </a:p>
        </p:txBody>
      </p:sp>
      <p:pic>
        <p:nvPicPr>
          <p:cNvPr id="2" name="Picture 1" descr="milestones.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5564" y="1559397"/>
            <a:ext cx="7040685" cy="4229977"/>
          </a:xfrm>
          <a:prstGeom prst="rect">
            <a:avLst/>
          </a:prstGeom>
        </p:spPr>
      </p:pic>
    </p:spTree>
    <p:extLst>
      <p:ext uri="{BB962C8B-B14F-4D97-AF65-F5344CB8AC3E}">
        <p14:creationId xmlns:p14="http://schemas.microsoft.com/office/powerpoint/2010/main" val="52743580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835486" y="453471"/>
            <a:ext cx="5541210" cy="759960"/>
          </a:xfrm>
          <a:prstGeom prst="rect">
            <a:avLst/>
          </a:prstGeom>
          <a:noFill/>
          <a:ln>
            <a:noFill/>
          </a:ln>
        </p:spPr>
        <p:txBody>
          <a:bodyPr wrap="square" lIns="82048" tIns="41025" rIns="82048" bIns="41025" rtlCol="0">
            <a:spAutoFit/>
          </a:bodyPr>
          <a:lstStyle/>
          <a:p>
            <a:r>
              <a:rPr lang="en-US" sz="4400" dirty="0" smtClean="0">
                <a:solidFill>
                  <a:srgbClr val="3A92C0"/>
                </a:solidFill>
                <a:latin typeface="Avenir Heavy"/>
                <a:cs typeface="Avenir Heavy"/>
              </a:rPr>
              <a:t>15. Risk Assessment</a:t>
            </a:r>
            <a:endParaRPr lang="en-US" sz="4400" dirty="0">
              <a:solidFill>
                <a:srgbClr val="3A92C0"/>
              </a:solidFill>
              <a:latin typeface="Avenir Heavy"/>
              <a:cs typeface="Avenir Heavy"/>
            </a:endParaRPr>
          </a:p>
        </p:txBody>
      </p:sp>
      <p:sp>
        <p:nvSpPr>
          <p:cNvPr id="4" name="Content Placeholder 2"/>
          <p:cNvSpPr txBox="1">
            <a:spLocks/>
          </p:cNvSpPr>
          <p:nvPr/>
        </p:nvSpPr>
        <p:spPr>
          <a:xfrm>
            <a:off x="652379" y="1619718"/>
            <a:ext cx="7630695" cy="4525963"/>
          </a:xfrm>
          <a:prstGeom prst="rect">
            <a:avLst/>
          </a:prstGeom>
        </p:spPr>
        <p:txBody>
          <a:bodyPr vert="horz" lIns="91365" tIns="45683" rIns="91365" bIns="45683" rtlCol="0">
            <a:normAutofit/>
          </a:bodyPr>
          <a:lstStyle>
            <a:lvl1pPr marL="0" indent="0" algn="ctr" defTabSz="456827" rtl="0" eaLnBrk="1" latinLnBrk="0" hangingPunct="1">
              <a:spcBef>
                <a:spcPct val="20000"/>
              </a:spcBef>
              <a:buClr>
                <a:srgbClr val="F58A32"/>
              </a:buClr>
              <a:buSzPct val="93000"/>
              <a:buFont typeface="Wingdings" charset="2"/>
              <a:buNone/>
              <a:defRPr sz="3200" kern="1200">
                <a:solidFill>
                  <a:schemeClr val="tx1">
                    <a:tint val="75000"/>
                  </a:schemeClr>
                </a:solidFill>
                <a:latin typeface="Gill Sans"/>
                <a:ea typeface="+mn-ea"/>
                <a:cs typeface="Gill Sans"/>
              </a:defRPr>
            </a:lvl1pPr>
            <a:lvl2pPr marL="456827" indent="0" algn="ctr" defTabSz="456827" rtl="0" eaLnBrk="1" latinLnBrk="0" hangingPunct="1">
              <a:spcBef>
                <a:spcPct val="20000"/>
              </a:spcBef>
              <a:buClr>
                <a:srgbClr val="F58A32"/>
              </a:buClr>
              <a:buSzPct val="93000"/>
              <a:buFont typeface="Wingdings" charset="2"/>
              <a:buNone/>
              <a:defRPr sz="2800" kern="1200">
                <a:solidFill>
                  <a:schemeClr val="tx1">
                    <a:tint val="75000"/>
                  </a:schemeClr>
                </a:solidFill>
                <a:latin typeface="Gill Sans"/>
                <a:ea typeface="+mn-ea"/>
                <a:cs typeface="Gill Sans"/>
              </a:defRPr>
            </a:lvl2pPr>
            <a:lvl3pPr marL="913651" indent="0" algn="ctr" defTabSz="456827" rtl="0" eaLnBrk="1" latinLnBrk="0" hangingPunct="1">
              <a:spcBef>
                <a:spcPct val="20000"/>
              </a:spcBef>
              <a:buClr>
                <a:srgbClr val="F58A32"/>
              </a:buClr>
              <a:buSzPct val="93000"/>
              <a:buFont typeface="Wingdings" charset="2"/>
              <a:buNone/>
              <a:defRPr sz="2400" kern="1200">
                <a:solidFill>
                  <a:schemeClr val="tx1">
                    <a:tint val="75000"/>
                  </a:schemeClr>
                </a:solidFill>
                <a:latin typeface="Gill Sans"/>
                <a:ea typeface="+mn-ea"/>
                <a:cs typeface="Gill Sans"/>
              </a:defRPr>
            </a:lvl3pPr>
            <a:lvl4pPr marL="1370479" indent="0" algn="ctr" defTabSz="456827" rtl="0" eaLnBrk="1" latinLnBrk="0" hangingPunct="1">
              <a:spcBef>
                <a:spcPct val="20000"/>
              </a:spcBef>
              <a:buClr>
                <a:srgbClr val="F58A32"/>
              </a:buClr>
              <a:buSzPct val="93000"/>
              <a:buFont typeface="Wingdings" charset="2"/>
              <a:buNone/>
              <a:defRPr sz="2000" kern="1200">
                <a:solidFill>
                  <a:schemeClr val="tx1">
                    <a:tint val="75000"/>
                  </a:schemeClr>
                </a:solidFill>
                <a:latin typeface="Gill Sans"/>
                <a:ea typeface="+mn-ea"/>
                <a:cs typeface="Gill Sans"/>
              </a:defRPr>
            </a:lvl4pPr>
            <a:lvl5pPr marL="1827303" indent="0" algn="ctr" defTabSz="456827" rtl="0" eaLnBrk="1" latinLnBrk="0" hangingPunct="1">
              <a:spcBef>
                <a:spcPct val="20000"/>
              </a:spcBef>
              <a:buClr>
                <a:srgbClr val="F58A32"/>
              </a:buClr>
              <a:buSzPct val="93000"/>
              <a:buFont typeface="Wingdings" charset="2"/>
              <a:buNone/>
              <a:defRPr sz="2000" kern="1200">
                <a:solidFill>
                  <a:schemeClr val="tx1">
                    <a:tint val="75000"/>
                  </a:schemeClr>
                </a:solidFill>
                <a:latin typeface="Gill Sans"/>
                <a:ea typeface="+mn-ea"/>
                <a:cs typeface="Gill Sans"/>
              </a:defRPr>
            </a:lvl5pPr>
            <a:lvl6pPr marL="2284131" indent="0" algn="ctr" defTabSz="456827"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0955" indent="0" algn="ctr" defTabSz="456827" rtl="0" eaLnBrk="1" latinLnBrk="0" hangingPunct="1">
              <a:spcBef>
                <a:spcPct val="20000"/>
              </a:spcBef>
              <a:buFont typeface="Arial"/>
              <a:buNone/>
              <a:defRPr sz="2000" kern="1200">
                <a:solidFill>
                  <a:schemeClr val="tx1">
                    <a:tint val="75000"/>
                  </a:schemeClr>
                </a:solidFill>
                <a:latin typeface="+mn-lt"/>
                <a:ea typeface="+mn-ea"/>
                <a:cs typeface="+mn-cs"/>
              </a:defRPr>
            </a:lvl7pPr>
            <a:lvl8pPr marL="3197782" indent="0" algn="ctr" defTabSz="456827"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4606" indent="0" algn="ctr" defTabSz="456827"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marL="457200" indent="-457200" algn="l">
              <a:buFont typeface="Wingdings" charset="2"/>
              <a:buChar char=""/>
            </a:pPr>
            <a:r>
              <a:rPr lang="en-US" sz="2400" dirty="0" smtClean="0">
                <a:solidFill>
                  <a:schemeClr val="tx1">
                    <a:lumMod val="65000"/>
                    <a:lumOff val="35000"/>
                  </a:schemeClr>
                </a:solidFill>
              </a:rPr>
              <a:t>Potential investors know that entrepreneurial companies are risky</a:t>
            </a:r>
          </a:p>
          <a:p>
            <a:pPr marL="457200" indent="-457200" algn="l">
              <a:buFont typeface="Wingdings" charset="2"/>
              <a:buChar char=""/>
            </a:pPr>
            <a:r>
              <a:rPr lang="en-US" sz="2400" dirty="0" smtClean="0">
                <a:solidFill>
                  <a:schemeClr val="tx1">
                    <a:lumMod val="65000"/>
                    <a:lumOff val="35000"/>
                  </a:schemeClr>
                </a:solidFill>
              </a:rPr>
              <a:t>Share your risk assessment with potential investors as honestly as possible</a:t>
            </a:r>
          </a:p>
          <a:p>
            <a:pPr marL="457200" indent="-457200" algn="l">
              <a:buFont typeface="Wingdings" charset="2"/>
              <a:buChar char=""/>
            </a:pPr>
            <a:r>
              <a:rPr lang="en-US" sz="2400" dirty="0" smtClean="0">
                <a:solidFill>
                  <a:schemeClr val="tx1">
                    <a:lumMod val="65000"/>
                    <a:lumOff val="35000"/>
                  </a:schemeClr>
                </a:solidFill>
              </a:rPr>
              <a:t>Segment risk by product, market, operation, finance, and execution</a:t>
            </a:r>
          </a:p>
          <a:p>
            <a:pPr marL="457200" indent="-457200" algn="l">
              <a:buFont typeface="Wingdings" charset="2"/>
              <a:buChar char=""/>
            </a:pPr>
            <a:r>
              <a:rPr lang="en-US" sz="2400" dirty="0" smtClean="0">
                <a:solidFill>
                  <a:schemeClr val="tx1">
                    <a:lumMod val="65000"/>
                    <a:lumOff val="35000"/>
                  </a:schemeClr>
                </a:solidFill>
              </a:rPr>
              <a:t>Strike a balance between optimism and realism</a:t>
            </a:r>
            <a:endParaRPr lang="en-US" sz="2400" dirty="0">
              <a:solidFill>
                <a:schemeClr val="tx1">
                  <a:lumMod val="65000"/>
                  <a:lumOff val="35000"/>
                </a:schemeClr>
              </a:solidFill>
            </a:endParaRPr>
          </a:p>
        </p:txBody>
      </p:sp>
      <p:pic>
        <p:nvPicPr>
          <p:cNvPr id="6" name="Picture 5" descr="RISK2.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38418" y="5283201"/>
            <a:ext cx="875039" cy="1063542"/>
          </a:xfrm>
          <a:prstGeom prst="rect">
            <a:avLst/>
          </a:prstGeom>
        </p:spPr>
      </p:pic>
      <p:pic>
        <p:nvPicPr>
          <p:cNvPr id="7" name="Picture 6" descr="RISK1.jp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11680" y="4714640"/>
            <a:ext cx="1626738" cy="1632103"/>
          </a:xfrm>
          <a:prstGeom prst="rect">
            <a:avLst/>
          </a:prstGeom>
        </p:spPr>
      </p:pic>
    </p:spTree>
    <p:extLst>
      <p:ext uri="{BB962C8B-B14F-4D97-AF65-F5344CB8AC3E}">
        <p14:creationId xmlns:p14="http://schemas.microsoft.com/office/powerpoint/2010/main" val="246180909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626897" y="382900"/>
            <a:ext cx="5541210" cy="759960"/>
          </a:xfrm>
          <a:prstGeom prst="rect">
            <a:avLst/>
          </a:prstGeom>
          <a:noFill/>
          <a:ln>
            <a:noFill/>
          </a:ln>
        </p:spPr>
        <p:txBody>
          <a:bodyPr wrap="square" lIns="82048" tIns="41025" rIns="82048" bIns="41025" rtlCol="0">
            <a:spAutoFit/>
          </a:bodyPr>
          <a:lstStyle/>
          <a:p>
            <a:r>
              <a:rPr lang="en-US" sz="4400" dirty="0" smtClean="0">
                <a:solidFill>
                  <a:srgbClr val="3A92C0"/>
                </a:solidFill>
                <a:latin typeface="Avenir Heavy"/>
                <a:cs typeface="Avenir Heavy"/>
              </a:rPr>
              <a:t>16. Liquidity</a:t>
            </a:r>
            <a:endParaRPr lang="en-US" sz="4400" dirty="0">
              <a:solidFill>
                <a:srgbClr val="3A92C0"/>
              </a:solidFill>
              <a:latin typeface="Avenir Heavy"/>
              <a:cs typeface="Avenir Heavy"/>
            </a:endParaRPr>
          </a:p>
        </p:txBody>
      </p:sp>
      <p:sp>
        <p:nvSpPr>
          <p:cNvPr id="5" name="Content Placeholder 2"/>
          <p:cNvSpPr txBox="1">
            <a:spLocks/>
          </p:cNvSpPr>
          <p:nvPr/>
        </p:nvSpPr>
        <p:spPr>
          <a:xfrm>
            <a:off x="330200" y="1661160"/>
            <a:ext cx="8636000" cy="4525963"/>
          </a:xfrm>
          <a:prstGeom prst="rect">
            <a:avLst/>
          </a:prstGeom>
        </p:spPr>
        <p:txBody>
          <a:bodyPr vert="horz" lIns="91365" tIns="45683" rIns="91365" bIns="45683" rtlCol="0">
            <a:noAutofit/>
          </a:bodyPr>
          <a:lstStyle>
            <a:lvl1pPr marL="0" indent="0" algn="ctr" defTabSz="456827" rtl="0" eaLnBrk="1" latinLnBrk="0" hangingPunct="1">
              <a:spcBef>
                <a:spcPct val="20000"/>
              </a:spcBef>
              <a:buClr>
                <a:srgbClr val="F58A32"/>
              </a:buClr>
              <a:buSzPct val="93000"/>
              <a:buFont typeface="Wingdings" charset="2"/>
              <a:buNone/>
              <a:defRPr sz="3200" kern="1200">
                <a:solidFill>
                  <a:schemeClr val="tx1">
                    <a:tint val="75000"/>
                  </a:schemeClr>
                </a:solidFill>
                <a:latin typeface="Gill Sans"/>
                <a:ea typeface="+mn-ea"/>
                <a:cs typeface="Gill Sans"/>
              </a:defRPr>
            </a:lvl1pPr>
            <a:lvl2pPr marL="456827" indent="0" algn="ctr" defTabSz="456827" rtl="0" eaLnBrk="1" latinLnBrk="0" hangingPunct="1">
              <a:spcBef>
                <a:spcPct val="20000"/>
              </a:spcBef>
              <a:buClr>
                <a:srgbClr val="F58A32"/>
              </a:buClr>
              <a:buSzPct val="93000"/>
              <a:buFont typeface="Wingdings" charset="2"/>
              <a:buNone/>
              <a:defRPr sz="2800" kern="1200">
                <a:solidFill>
                  <a:schemeClr val="tx1">
                    <a:tint val="75000"/>
                  </a:schemeClr>
                </a:solidFill>
                <a:latin typeface="Gill Sans"/>
                <a:ea typeface="+mn-ea"/>
                <a:cs typeface="Gill Sans"/>
              </a:defRPr>
            </a:lvl2pPr>
            <a:lvl3pPr marL="913651" indent="0" algn="ctr" defTabSz="456827" rtl="0" eaLnBrk="1" latinLnBrk="0" hangingPunct="1">
              <a:spcBef>
                <a:spcPct val="20000"/>
              </a:spcBef>
              <a:buClr>
                <a:srgbClr val="F58A32"/>
              </a:buClr>
              <a:buSzPct val="93000"/>
              <a:buFont typeface="Wingdings" charset="2"/>
              <a:buNone/>
              <a:defRPr sz="2400" kern="1200">
                <a:solidFill>
                  <a:schemeClr val="tx1">
                    <a:tint val="75000"/>
                  </a:schemeClr>
                </a:solidFill>
                <a:latin typeface="Gill Sans"/>
                <a:ea typeface="+mn-ea"/>
                <a:cs typeface="Gill Sans"/>
              </a:defRPr>
            </a:lvl3pPr>
            <a:lvl4pPr marL="1370479" indent="0" algn="ctr" defTabSz="456827" rtl="0" eaLnBrk="1" latinLnBrk="0" hangingPunct="1">
              <a:spcBef>
                <a:spcPct val="20000"/>
              </a:spcBef>
              <a:buClr>
                <a:srgbClr val="F58A32"/>
              </a:buClr>
              <a:buSzPct val="93000"/>
              <a:buFont typeface="Wingdings" charset="2"/>
              <a:buNone/>
              <a:defRPr sz="2000" kern="1200">
                <a:solidFill>
                  <a:schemeClr val="tx1">
                    <a:tint val="75000"/>
                  </a:schemeClr>
                </a:solidFill>
                <a:latin typeface="Gill Sans"/>
                <a:ea typeface="+mn-ea"/>
                <a:cs typeface="Gill Sans"/>
              </a:defRPr>
            </a:lvl4pPr>
            <a:lvl5pPr marL="1827303" indent="0" algn="ctr" defTabSz="456827" rtl="0" eaLnBrk="1" latinLnBrk="0" hangingPunct="1">
              <a:spcBef>
                <a:spcPct val="20000"/>
              </a:spcBef>
              <a:buClr>
                <a:srgbClr val="F58A32"/>
              </a:buClr>
              <a:buSzPct val="93000"/>
              <a:buFont typeface="Wingdings" charset="2"/>
              <a:buNone/>
              <a:defRPr sz="2000" kern="1200">
                <a:solidFill>
                  <a:schemeClr val="tx1">
                    <a:tint val="75000"/>
                  </a:schemeClr>
                </a:solidFill>
                <a:latin typeface="Gill Sans"/>
                <a:ea typeface="+mn-ea"/>
                <a:cs typeface="Gill Sans"/>
              </a:defRPr>
            </a:lvl5pPr>
            <a:lvl6pPr marL="2284131" indent="0" algn="ctr" defTabSz="456827"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0955" indent="0" algn="ctr" defTabSz="456827" rtl="0" eaLnBrk="1" latinLnBrk="0" hangingPunct="1">
              <a:spcBef>
                <a:spcPct val="20000"/>
              </a:spcBef>
              <a:buFont typeface="Arial"/>
              <a:buNone/>
              <a:defRPr sz="2000" kern="1200">
                <a:solidFill>
                  <a:schemeClr val="tx1">
                    <a:tint val="75000"/>
                  </a:schemeClr>
                </a:solidFill>
                <a:latin typeface="+mn-lt"/>
                <a:ea typeface="+mn-ea"/>
                <a:cs typeface="+mn-cs"/>
              </a:defRPr>
            </a:lvl7pPr>
            <a:lvl8pPr marL="3197782" indent="0" algn="ctr" defTabSz="456827"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4606" indent="0" algn="ctr" defTabSz="456827"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marL="342900" indent="-342900" algn="l">
              <a:buFont typeface="Wingdings" charset="2"/>
              <a:buChar char=""/>
            </a:pPr>
            <a:r>
              <a:rPr lang="en-US" sz="2400" dirty="0" smtClean="0">
                <a:solidFill>
                  <a:srgbClr val="3A92C0"/>
                </a:solidFill>
              </a:rPr>
              <a:t>Realistically</a:t>
            </a:r>
            <a:r>
              <a:rPr lang="en-US" sz="2400" dirty="0" smtClean="0">
                <a:solidFill>
                  <a:srgbClr val="595959"/>
                </a:solidFill>
              </a:rPr>
              <a:t> relay the specifics of your exit options</a:t>
            </a:r>
          </a:p>
          <a:p>
            <a:pPr marL="342900" indent="-342900" algn="l">
              <a:buFont typeface="Wingdings" charset="2"/>
              <a:buChar char=""/>
            </a:pPr>
            <a:r>
              <a:rPr lang="en-US" sz="2400" dirty="0" smtClean="0">
                <a:solidFill>
                  <a:srgbClr val="3A92C0"/>
                </a:solidFill>
              </a:rPr>
              <a:t>Acquisition</a:t>
            </a:r>
          </a:p>
          <a:p>
            <a:pPr lvl="1" algn="l"/>
            <a:r>
              <a:rPr lang="en-US" sz="2400" dirty="0" smtClean="0">
                <a:solidFill>
                  <a:srgbClr val="595959"/>
                </a:solidFill>
              </a:rPr>
              <a:t>Identify potential  buyers and why they would be interested</a:t>
            </a:r>
          </a:p>
          <a:p>
            <a:pPr lvl="1" algn="l"/>
            <a:r>
              <a:rPr lang="en-US" sz="2400" dirty="0" smtClean="0">
                <a:solidFill>
                  <a:srgbClr val="595959"/>
                </a:solidFill>
              </a:rPr>
              <a:t>Describe recent comparable transactions</a:t>
            </a:r>
          </a:p>
          <a:p>
            <a:pPr lvl="1" algn="l"/>
            <a:r>
              <a:rPr lang="en-US" sz="2400" dirty="0" smtClean="0">
                <a:solidFill>
                  <a:srgbClr val="595959"/>
                </a:solidFill>
              </a:rPr>
              <a:t>Express any current relationships with potential acquirers</a:t>
            </a:r>
          </a:p>
          <a:p>
            <a:pPr marL="342900" indent="-342900" algn="l">
              <a:buFont typeface="Wingdings" charset="2"/>
              <a:buChar char=""/>
            </a:pPr>
            <a:r>
              <a:rPr lang="en-US" sz="2400" dirty="0" smtClean="0">
                <a:solidFill>
                  <a:srgbClr val="3A92C0"/>
                </a:solidFill>
              </a:rPr>
              <a:t>IPO</a:t>
            </a:r>
          </a:p>
          <a:p>
            <a:pPr lvl="1" algn="l"/>
            <a:r>
              <a:rPr lang="en-US" sz="2400" dirty="0" smtClean="0">
                <a:solidFill>
                  <a:srgbClr val="595959"/>
                </a:solidFill>
              </a:rPr>
              <a:t> Describe recent comparable offerings</a:t>
            </a:r>
          </a:p>
          <a:p>
            <a:pPr lvl="1" algn="l"/>
            <a:r>
              <a:rPr lang="en-US" sz="2400" dirty="0" smtClean="0">
                <a:solidFill>
                  <a:srgbClr val="595959"/>
                </a:solidFill>
              </a:rPr>
              <a:t> Be prepared to explain why your company could be an IPO  candidate</a:t>
            </a:r>
          </a:p>
        </p:txBody>
      </p:sp>
    </p:spTree>
    <p:extLst>
      <p:ext uri="{BB962C8B-B14F-4D97-AF65-F5344CB8AC3E}">
        <p14:creationId xmlns:p14="http://schemas.microsoft.com/office/powerpoint/2010/main" val="28363458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949116" y="375389"/>
            <a:ext cx="3043121" cy="814703"/>
          </a:xfrm>
          <a:prstGeom prst="rect">
            <a:avLst/>
          </a:prstGeom>
          <a:noFill/>
          <a:ln>
            <a:noFill/>
          </a:ln>
        </p:spPr>
        <p:txBody>
          <a:bodyPr wrap="square" lIns="82048" tIns="41025" rIns="82048" bIns="41025" rtlCol="0">
            <a:spAutoFit/>
          </a:bodyPr>
          <a:lstStyle/>
          <a:p>
            <a:r>
              <a:rPr lang="en-US" sz="4800" dirty="0" smtClean="0">
                <a:solidFill>
                  <a:srgbClr val="3A92C0"/>
                </a:solidFill>
                <a:latin typeface="Avenir Heavy"/>
                <a:cs typeface="Avenir Heavy"/>
              </a:rPr>
              <a:t>The Pitch</a:t>
            </a:r>
            <a:endParaRPr lang="en-US" sz="4800" dirty="0">
              <a:solidFill>
                <a:srgbClr val="3A92C0"/>
              </a:solidFill>
              <a:latin typeface="Avenir Heavy"/>
              <a:cs typeface="Avenir Heavy"/>
            </a:endParaRPr>
          </a:p>
        </p:txBody>
      </p:sp>
      <p:sp>
        <p:nvSpPr>
          <p:cNvPr id="5" name="TextBox 4"/>
          <p:cNvSpPr txBox="1"/>
          <p:nvPr/>
        </p:nvSpPr>
        <p:spPr>
          <a:xfrm>
            <a:off x="1517772" y="1190092"/>
            <a:ext cx="6737228" cy="5147955"/>
          </a:xfrm>
          <a:prstGeom prst="rect">
            <a:avLst/>
          </a:prstGeom>
          <a:noFill/>
        </p:spPr>
        <p:txBody>
          <a:bodyPr wrap="square" lIns="82048" tIns="41025" rIns="82048" bIns="41025" rtlCol="0">
            <a:spAutoFit/>
          </a:bodyPr>
          <a:lstStyle/>
          <a:p>
            <a:pPr marL="342900" indent="-342900">
              <a:lnSpc>
                <a:spcPct val="110000"/>
              </a:lnSpc>
              <a:spcAft>
                <a:spcPts val="1077"/>
              </a:spcAft>
              <a:buClr>
                <a:schemeClr val="accent6"/>
              </a:buClr>
              <a:buSzPct val="93000"/>
              <a:buFont typeface="Wingdings" charset="2"/>
              <a:buChar char=""/>
            </a:pPr>
            <a:r>
              <a:rPr lang="en-US" sz="2400" dirty="0" smtClean="0">
                <a:solidFill>
                  <a:srgbClr val="595959"/>
                </a:solidFill>
                <a:latin typeface="Gill Sans"/>
                <a:cs typeface="Gill Sans"/>
              </a:rPr>
              <a:t>Investors are the primary audience</a:t>
            </a:r>
          </a:p>
          <a:p>
            <a:pPr marL="342900" indent="-342900">
              <a:lnSpc>
                <a:spcPct val="110000"/>
              </a:lnSpc>
              <a:spcAft>
                <a:spcPts val="1077"/>
              </a:spcAft>
              <a:buClr>
                <a:schemeClr val="accent6"/>
              </a:buClr>
              <a:buSzPct val="93000"/>
              <a:buFont typeface="Wingdings" charset="2"/>
              <a:buChar char=""/>
            </a:pPr>
            <a:r>
              <a:rPr lang="en-US" sz="2400" dirty="0" smtClean="0">
                <a:solidFill>
                  <a:srgbClr val="595959"/>
                </a:solidFill>
                <a:latin typeface="Gill Sans"/>
                <a:cs typeface="Gill Sans"/>
              </a:rPr>
              <a:t>You must capture their attention in the first 60     seconds</a:t>
            </a:r>
          </a:p>
          <a:p>
            <a:pPr marL="342900" indent="-342900">
              <a:lnSpc>
                <a:spcPct val="110000"/>
              </a:lnSpc>
              <a:spcAft>
                <a:spcPts val="1077"/>
              </a:spcAft>
              <a:buClr>
                <a:schemeClr val="accent6"/>
              </a:buClr>
              <a:buSzPct val="93000"/>
              <a:buFont typeface="Wingdings" charset="2"/>
              <a:buChar char=""/>
            </a:pPr>
            <a:r>
              <a:rPr lang="en-US" sz="2400" dirty="0" smtClean="0">
                <a:solidFill>
                  <a:srgbClr val="595959"/>
                </a:solidFill>
                <a:latin typeface="Gill Sans"/>
                <a:cs typeface="Gill Sans"/>
              </a:rPr>
              <a:t>An effective pitch is no more than16 slides</a:t>
            </a:r>
          </a:p>
          <a:p>
            <a:pPr marL="342900" indent="-342900">
              <a:lnSpc>
                <a:spcPct val="110000"/>
              </a:lnSpc>
              <a:spcAft>
                <a:spcPts val="1077"/>
              </a:spcAft>
              <a:buClr>
                <a:schemeClr val="accent6"/>
              </a:buClr>
              <a:buSzPct val="93000"/>
              <a:buFont typeface="Wingdings" charset="2"/>
              <a:buChar char=""/>
            </a:pPr>
            <a:r>
              <a:rPr lang="en-US" sz="2400" dirty="0" smtClean="0">
                <a:solidFill>
                  <a:srgbClr val="595959"/>
                </a:solidFill>
                <a:latin typeface="Gill Sans"/>
                <a:cs typeface="Gill Sans"/>
              </a:rPr>
              <a:t>Delivered in no more than 8-15 minutes</a:t>
            </a:r>
          </a:p>
          <a:p>
            <a:pPr marL="342900" indent="-342900">
              <a:lnSpc>
                <a:spcPct val="110000"/>
              </a:lnSpc>
              <a:spcAft>
                <a:spcPts val="1077"/>
              </a:spcAft>
              <a:buClr>
                <a:schemeClr val="accent6"/>
              </a:buClr>
              <a:buSzPct val="93000"/>
              <a:buFont typeface="Wingdings" charset="2"/>
              <a:buChar char=""/>
            </a:pPr>
            <a:r>
              <a:rPr lang="en-US" sz="2400" dirty="0" smtClean="0">
                <a:solidFill>
                  <a:srgbClr val="595959"/>
                </a:solidFill>
                <a:latin typeface="Gill Sans"/>
                <a:cs typeface="Gill Sans"/>
              </a:rPr>
              <a:t>Tell your story like a story</a:t>
            </a:r>
          </a:p>
          <a:p>
            <a:pPr marL="342900" indent="-342900">
              <a:lnSpc>
                <a:spcPct val="110000"/>
              </a:lnSpc>
              <a:spcAft>
                <a:spcPts val="1077"/>
              </a:spcAft>
              <a:buClr>
                <a:schemeClr val="accent6"/>
              </a:buClr>
              <a:buSzPct val="93000"/>
              <a:buFont typeface="Wingdings" charset="2"/>
              <a:buChar char=""/>
            </a:pPr>
            <a:r>
              <a:rPr lang="en-US" sz="2400" dirty="0" smtClean="0">
                <a:solidFill>
                  <a:srgbClr val="595959"/>
                </a:solidFill>
                <a:latin typeface="Gill Sans"/>
                <a:cs typeface="Gill Sans"/>
              </a:rPr>
              <a:t>Help your audience get a picture in their heads. </a:t>
            </a:r>
            <a:endParaRPr lang="en-US" sz="1600" dirty="0" smtClean="0">
              <a:solidFill>
                <a:srgbClr val="595959"/>
              </a:solidFill>
              <a:latin typeface="Gill Sans"/>
              <a:cs typeface="Gill Sans"/>
            </a:endParaRPr>
          </a:p>
          <a:p>
            <a:pPr>
              <a:lnSpc>
                <a:spcPct val="110000"/>
              </a:lnSpc>
              <a:spcAft>
                <a:spcPts val="1077"/>
              </a:spcAft>
              <a:buClr>
                <a:schemeClr val="accent6"/>
              </a:buClr>
              <a:buSzPct val="93000"/>
            </a:pPr>
            <a:r>
              <a:rPr lang="en-US" sz="1600" dirty="0">
                <a:solidFill>
                  <a:srgbClr val="595959"/>
                </a:solidFill>
                <a:latin typeface="Gill Sans"/>
                <a:cs typeface="Gill Sans"/>
              </a:rPr>
              <a:t> </a:t>
            </a:r>
            <a:r>
              <a:rPr lang="en-US" sz="1600" dirty="0" smtClean="0">
                <a:solidFill>
                  <a:srgbClr val="595959"/>
                </a:solidFill>
                <a:latin typeface="Gill Sans"/>
                <a:cs typeface="Gill Sans"/>
              </a:rPr>
              <a:t>  </a:t>
            </a:r>
            <a:endParaRPr lang="en-US" sz="1400" dirty="0">
              <a:solidFill>
                <a:srgbClr val="595959"/>
              </a:solidFill>
              <a:latin typeface="Gill Sans"/>
              <a:cs typeface="Gill Sans"/>
            </a:endParaRPr>
          </a:p>
          <a:p>
            <a:pPr marL="256402" indent="-256402">
              <a:lnSpc>
                <a:spcPct val="110000"/>
              </a:lnSpc>
              <a:spcAft>
                <a:spcPts val="1077"/>
              </a:spcAft>
              <a:buClr>
                <a:schemeClr val="accent6"/>
              </a:buClr>
              <a:buSzPct val="93000"/>
              <a:buFont typeface="Wingdings" charset="2"/>
              <a:buChar char=""/>
            </a:pPr>
            <a:endParaRPr lang="en-US" sz="1400" dirty="0">
              <a:solidFill>
                <a:srgbClr val="595959"/>
              </a:solidFill>
              <a:latin typeface="Gill Sans"/>
              <a:cs typeface="Gill Sans"/>
            </a:endParaRPr>
          </a:p>
          <a:p>
            <a:pPr marL="256402" indent="-256402">
              <a:lnSpc>
                <a:spcPct val="110000"/>
              </a:lnSpc>
              <a:spcAft>
                <a:spcPts val="1077"/>
              </a:spcAft>
              <a:buClr>
                <a:schemeClr val="accent6"/>
              </a:buClr>
              <a:buSzPct val="93000"/>
              <a:buFont typeface="Wingdings" charset="2"/>
              <a:buChar char=""/>
            </a:pPr>
            <a:endParaRPr lang="en-US" sz="1400" dirty="0">
              <a:solidFill>
                <a:srgbClr val="595959"/>
              </a:solidFill>
              <a:latin typeface="Gill Sans"/>
              <a:cs typeface="Gill Sans"/>
            </a:endParaRPr>
          </a:p>
          <a:p>
            <a:pPr marL="256402" indent="-256402">
              <a:lnSpc>
                <a:spcPct val="110000"/>
              </a:lnSpc>
              <a:spcAft>
                <a:spcPts val="1077"/>
              </a:spcAft>
              <a:buClr>
                <a:schemeClr val="accent6"/>
              </a:buClr>
              <a:buSzPct val="93000"/>
              <a:buFont typeface="Wingdings" charset="2"/>
              <a:buChar char=""/>
            </a:pPr>
            <a:endParaRPr lang="en-US" sz="1400" dirty="0">
              <a:solidFill>
                <a:srgbClr val="595959"/>
              </a:solidFill>
              <a:latin typeface="Gill Sans"/>
              <a:cs typeface="Gill Sans"/>
            </a:endParaRPr>
          </a:p>
        </p:txBody>
      </p:sp>
      <p:sp>
        <p:nvSpPr>
          <p:cNvPr id="2" name="TextBox 1"/>
          <p:cNvSpPr txBox="1"/>
          <p:nvPr/>
        </p:nvSpPr>
        <p:spPr>
          <a:xfrm>
            <a:off x="2159001" y="4945869"/>
            <a:ext cx="4690607" cy="523220"/>
          </a:xfrm>
          <a:prstGeom prst="rect">
            <a:avLst/>
          </a:prstGeom>
          <a:noFill/>
        </p:spPr>
        <p:txBody>
          <a:bodyPr wrap="none" rtlCol="0">
            <a:spAutoFit/>
          </a:bodyPr>
          <a:lstStyle/>
          <a:p>
            <a:r>
              <a:rPr lang="en-US" sz="2800" dirty="0" smtClean="0">
                <a:solidFill>
                  <a:srgbClr val="F58A32"/>
                </a:solidFill>
              </a:rPr>
              <a:t>Rehearse. Rehearse. Rehearse.</a:t>
            </a:r>
            <a:endParaRPr lang="en-US" sz="2800" dirty="0">
              <a:solidFill>
                <a:srgbClr val="F58A32"/>
              </a:solidFill>
            </a:endParaRPr>
          </a:p>
        </p:txBody>
      </p:sp>
    </p:spTree>
    <p:extLst>
      <p:ext uri="{BB962C8B-B14F-4D97-AF65-F5344CB8AC3E}">
        <p14:creationId xmlns:p14="http://schemas.microsoft.com/office/powerpoint/2010/main" val="409830760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rules.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791433" y="2758300"/>
            <a:ext cx="2699653" cy="1667569"/>
          </a:xfrm>
          <a:prstGeom prst="rect">
            <a:avLst/>
          </a:prstGeom>
        </p:spPr>
      </p:pic>
      <p:sp>
        <p:nvSpPr>
          <p:cNvPr id="3" name="TextBox 2"/>
          <p:cNvSpPr txBox="1"/>
          <p:nvPr/>
        </p:nvSpPr>
        <p:spPr>
          <a:xfrm>
            <a:off x="1998581" y="382900"/>
            <a:ext cx="5541210" cy="759960"/>
          </a:xfrm>
          <a:prstGeom prst="rect">
            <a:avLst/>
          </a:prstGeom>
          <a:noFill/>
          <a:ln>
            <a:noFill/>
          </a:ln>
        </p:spPr>
        <p:txBody>
          <a:bodyPr wrap="square" lIns="82048" tIns="41025" rIns="82048" bIns="41025" rtlCol="0">
            <a:spAutoFit/>
          </a:bodyPr>
          <a:lstStyle/>
          <a:p>
            <a:r>
              <a:rPr lang="en-US" sz="4400" dirty="0" smtClean="0">
                <a:solidFill>
                  <a:srgbClr val="3A92C0"/>
                </a:solidFill>
                <a:latin typeface="Avenir Heavy"/>
                <a:cs typeface="Avenir Heavy"/>
              </a:rPr>
              <a:t>Rules for the Pitch</a:t>
            </a:r>
            <a:endParaRPr lang="en-US" sz="4400" dirty="0">
              <a:solidFill>
                <a:srgbClr val="3A92C0"/>
              </a:solidFill>
              <a:latin typeface="Avenir Heavy"/>
              <a:cs typeface="Avenir Heavy"/>
            </a:endParaRPr>
          </a:p>
        </p:txBody>
      </p:sp>
      <p:sp>
        <p:nvSpPr>
          <p:cNvPr id="4" name="Content Placeholder 2"/>
          <p:cNvSpPr txBox="1">
            <a:spLocks/>
          </p:cNvSpPr>
          <p:nvPr/>
        </p:nvSpPr>
        <p:spPr>
          <a:xfrm>
            <a:off x="454526" y="1600200"/>
            <a:ext cx="8229600" cy="4525963"/>
          </a:xfrm>
          <a:prstGeom prst="rect">
            <a:avLst/>
          </a:prstGeom>
        </p:spPr>
        <p:txBody>
          <a:bodyPr vert="horz" lIns="91365" tIns="45683" rIns="91365" bIns="45683" rtlCol="0">
            <a:normAutofit fontScale="55000" lnSpcReduction="20000"/>
          </a:bodyPr>
          <a:lstStyle>
            <a:lvl1pPr marL="0" indent="0" algn="ctr" defTabSz="456827" rtl="0" eaLnBrk="1" latinLnBrk="0" hangingPunct="1">
              <a:spcBef>
                <a:spcPct val="20000"/>
              </a:spcBef>
              <a:buClr>
                <a:srgbClr val="F58A32"/>
              </a:buClr>
              <a:buSzPct val="93000"/>
              <a:buFont typeface="Wingdings" charset="2"/>
              <a:buNone/>
              <a:defRPr sz="3200" kern="1200">
                <a:solidFill>
                  <a:schemeClr val="tx1">
                    <a:tint val="75000"/>
                  </a:schemeClr>
                </a:solidFill>
                <a:latin typeface="Gill Sans"/>
                <a:ea typeface="+mn-ea"/>
                <a:cs typeface="Gill Sans"/>
              </a:defRPr>
            </a:lvl1pPr>
            <a:lvl2pPr marL="456827" indent="0" algn="ctr" defTabSz="456827" rtl="0" eaLnBrk="1" latinLnBrk="0" hangingPunct="1">
              <a:spcBef>
                <a:spcPct val="20000"/>
              </a:spcBef>
              <a:buClr>
                <a:srgbClr val="F58A32"/>
              </a:buClr>
              <a:buSzPct val="93000"/>
              <a:buFont typeface="Wingdings" charset="2"/>
              <a:buNone/>
              <a:defRPr sz="2800" kern="1200">
                <a:solidFill>
                  <a:schemeClr val="tx1">
                    <a:tint val="75000"/>
                  </a:schemeClr>
                </a:solidFill>
                <a:latin typeface="Gill Sans"/>
                <a:ea typeface="+mn-ea"/>
                <a:cs typeface="Gill Sans"/>
              </a:defRPr>
            </a:lvl2pPr>
            <a:lvl3pPr marL="913651" indent="0" algn="ctr" defTabSz="456827" rtl="0" eaLnBrk="1" latinLnBrk="0" hangingPunct="1">
              <a:spcBef>
                <a:spcPct val="20000"/>
              </a:spcBef>
              <a:buClr>
                <a:srgbClr val="F58A32"/>
              </a:buClr>
              <a:buSzPct val="93000"/>
              <a:buFont typeface="Wingdings" charset="2"/>
              <a:buNone/>
              <a:defRPr sz="2400" kern="1200">
                <a:solidFill>
                  <a:schemeClr val="tx1">
                    <a:tint val="75000"/>
                  </a:schemeClr>
                </a:solidFill>
                <a:latin typeface="Gill Sans"/>
                <a:ea typeface="+mn-ea"/>
                <a:cs typeface="Gill Sans"/>
              </a:defRPr>
            </a:lvl3pPr>
            <a:lvl4pPr marL="1370479" indent="0" algn="ctr" defTabSz="456827" rtl="0" eaLnBrk="1" latinLnBrk="0" hangingPunct="1">
              <a:spcBef>
                <a:spcPct val="20000"/>
              </a:spcBef>
              <a:buClr>
                <a:srgbClr val="F58A32"/>
              </a:buClr>
              <a:buSzPct val="93000"/>
              <a:buFont typeface="Wingdings" charset="2"/>
              <a:buNone/>
              <a:defRPr sz="2000" kern="1200">
                <a:solidFill>
                  <a:schemeClr val="tx1">
                    <a:tint val="75000"/>
                  </a:schemeClr>
                </a:solidFill>
                <a:latin typeface="Gill Sans"/>
                <a:ea typeface="+mn-ea"/>
                <a:cs typeface="Gill Sans"/>
              </a:defRPr>
            </a:lvl4pPr>
            <a:lvl5pPr marL="1827303" indent="0" algn="ctr" defTabSz="456827" rtl="0" eaLnBrk="1" latinLnBrk="0" hangingPunct="1">
              <a:spcBef>
                <a:spcPct val="20000"/>
              </a:spcBef>
              <a:buClr>
                <a:srgbClr val="F58A32"/>
              </a:buClr>
              <a:buSzPct val="93000"/>
              <a:buFont typeface="Wingdings" charset="2"/>
              <a:buNone/>
              <a:defRPr sz="2000" kern="1200">
                <a:solidFill>
                  <a:schemeClr val="tx1">
                    <a:tint val="75000"/>
                  </a:schemeClr>
                </a:solidFill>
                <a:latin typeface="Gill Sans"/>
                <a:ea typeface="+mn-ea"/>
                <a:cs typeface="Gill Sans"/>
              </a:defRPr>
            </a:lvl5pPr>
            <a:lvl6pPr marL="2284131" indent="0" algn="ctr" defTabSz="456827"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0955" indent="0" algn="ctr" defTabSz="456827" rtl="0" eaLnBrk="1" latinLnBrk="0" hangingPunct="1">
              <a:spcBef>
                <a:spcPct val="20000"/>
              </a:spcBef>
              <a:buFont typeface="Arial"/>
              <a:buNone/>
              <a:defRPr sz="2000" kern="1200">
                <a:solidFill>
                  <a:schemeClr val="tx1">
                    <a:tint val="75000"/>
                  </a:schemeClr>
                </a:solidFill>
                <a:latin typeface="+mn-lt"/>
                <a:ea typeface="+mn-ea"/>
                <a:cs typeface="+mn-cs"/>
              </a:defRPr>
            </a:lvl7pPr>
            <a:lvl8pPr marL="3197782" indent="0" algn="ctr" defTabSz="456827"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4606" indent="0" algn="ctr" defTabSz="456827"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marL="457200" indent="-457200" algn="l">
              <a:buFont typeface="Wingdings" charset="2"/>
              <a:buChar char=""/>
            </a:pPr>
            <a:r>
              <a:rPr lang="en-US" dirty="0" smtClean="0">
                <a:solidFill>
                  <a:schemeClr val="tx1">
                    <a:lumMod val="65000"/>
                    <a:lumOff val="35000"/>
                  </a:schemeClr>
                </a:solidFill>
              </a:rPr>
              <a:t>Allow a reference to arrange the meeting</a:t>
            </a:r>
          </a:p>
          <a:p>
            <a:pPr marL="457200" indent="-457200" algn="l">
              <a:buFont typeface="Wingdings" charset="2"/>
              <a:buChar char=""/>
            </a:pPr>
            <a:r>
              <a:rPr lang="en-US" dirty="0" smtClean="0">
                <a:solidFill>
                  <a:schemeClr val="tx1">
                    <a:lumMod val="65000"/>
                    <a:lumOff val="35000"/>
                  </a:schemeClr>
                </a:solidFill>
              </a:rPr>
              <a:t>Rehearse. Rehearse. Rehearse</a:t>
            </a:r>
          </a:p>
          <a:p>
            <a:pPr marL="457200" indent="-457200" algn="l">
              <a:buFont typeface="Wingdings" charset="2"/>
              <a:buChar char=""/>
            </a:pPr>
            <a:r>
              <a:rPr lang="en-US" dirty="0" smtClean="0">
                <a:solidFill>
                  <a:schemeClr val="tx1">
                    <a:lumMod val="65000"/>
                    <a:lumOff val="35000"/>
                  </a:schemeClr>
                </a:solidFill>
              </a:rPr>
              <a:t>Target the right audience—there are big differences between</a:t>
            </a:r>
          </a:p>
          <a:p>
            <a:pPr algn="l"/>
            <a:r>
              <a:rPr lang="en-US" dirty="0">
                <a:solidFill>
                  <a:schemeClr val="tx1">
                    <a:lumMod val="65000"/>
                    <a:lumOff val="35000"/>
                  </a:schemeClr>
                </a:solidFill>
              </a:rPr>
              <a:t> </a:t>
            </a:r>
            <a:r>
              <a:rPr lang="en-US" dirty="0" smtClean="0">
                <a:solidFill>
                  <a:schemeClr val="tx1">
                    <a:lumMod val="65000"/>
                    <a:lumOff val="35000"/>
                  </a:schemeClr>
                </a:solidFill>
              </a:rPr>
              <a:t>       partners, angels and VCs</a:t>
            </a:r>
          </a:p>
          <a:p>
            <a:pPr marL="457200" indent="-457200" algn="l">
              <a:buFont typeface="Wingdings" charset="2"/>
              <a:buChar char=""/>
            </a:pPr>
            <a:r>
              <a:rPr lang="en-US" dirty="0" smtClean="0">
                <a:solidFill>
                  <a:schemeClr val="tx1">
                    <a:lumMod val="65000"/>
                    <a:lumOff val="35000"/>
                  </a:schemeClr>
                </a:solidFill>
              </a:rPr>
              <a:t>Show up early and only bring key personnel</a:t>
            </a:r>
          </a:p>
          <a:p>
            <a:pPr marL="457200" indent="-457200" algn="l">
              <a:buFont typeface="Wingdings" charset="2"/>
              <a:buChar char=""/>
            </a:pPr>
            <a:r>
              <a:rPr lang="en-US" dirty="0" smtClean="0">
                <a:solidFill>
                  <a:schemeClr val="tx1">
                    <a:lumMod val="65000"/>
                    <a:lumOff val="35000"/>
                  </a:schemeClr>
                </a:solidFill>
              </a:rPr>
              <a:t>Business attire only</a:t>
            </a:r>
          </a:p>
          <a:p>
            <a:pPr marL="457200" indent="-457200" algn="l">
              <a:buFont typeface="Wingdings" charset="2"/>
              <a:buChar char=""/>
            </a:pPr>
            <a:r>
              <a:rPr lang="en-US" dirty="0" smtClean="0">
                <a:solidFill>
                  <a:schemeClr val="tx1">
                    <a:lumMod val="65000"/>
                    <a:lumOff val="35000"/>
                  </a:schemeClr>
                </a:solidFill>
              </a:rPr>
              <a:t>Use appropriate social skills, no off-color jokes</a:t>
            </a:r>
          </a:p>
          <a:p>
            <a:pPr marL="457200" indent="-457200" algn="l">
              <a:buFont typeface="Wingdings" charset="2"/>
              <a:buChar char=""/>
            </a:pPr>
            <a:r>
              <a:rPr lang="en-US" dirty="0" smtClean="0">
                <a:solidFill>
                  <a:schemeClr val="tx1">
                    <a:lumMod val="65000"/>
                    <a:lumOff val="35000"/>
                  </a:schemeClr>
                </a:solidFill>
              </a:rPr>
              <a:t>Know your stuff</a:t>
            </a:r>
          </a:p>
          <a:p>
            <a:pPr marL="457200" indent="-457200" algn="l">
              <a:buFont typeface="Wingdings" charset="2"/>
              <a:buChar char=""/>
            </a:pPr>
            <a:r>
              <a:rPr lang="en-US" dirty="0" smtClean="0">
                <a:solidFill>
                  <a:schemeClr val="tx1">
                    <a:lumMod val="65000"/>
                    <a:lumOff val="35000"/>
                  </a:schemeClr>
                </a:solidFill>
              </a:rPr>
              <a:t>Be enthusiastic but not annoying</a:t>
            </a:r>
          </a:p>
          <a:p>
            <a:pPr marL="457200" indent="-457200" algn="l">
              <a:buFont typeface="Wingdings" charset="2"/>
              <a:buChar char=""/>
            </a:pPr>
            <a:r>
              <a:rPr lang="en-US" dirty="0" smtClean="0">
                <a:solidFill>
                  <a:schemeClr val="tx1">
                    <a:lumMod val="65000"/>
                    <a:lumOff val="35000"/>
                  </a:schemeClr>
                </a:solidFill>
              </a:rPr>
              <a:t>Be courteous and respectful</a:t>
            </a:r>
          </a:p>
          <a:p>
            <a:pPr marL="457200" indent="-457200" algn="l">
              <a:buFont typeface="Wingdings" charset="2"/>
              <a:buChar char=""/>
            </a:pPr>
            <a:r>
              <a:rPr lang="en-US" dirty="0" smtClean="0">
                <a:solidFill>
                  <a:schemeClr val="tx1">
                    <a:lumMod val="65000"/>
                    <a:lumOff val="35000"/>
                  </a:schemeClr>
                </a:solidFill>
              </a:rPr>
              <a:t>Don't read to the audience</a:t>
            </a:r>
          </a:p>
          <a:p>
            <a:pPr marL="457200" indent="-457200" algn="l">
              <a:buFont typeface="Wingdings" charset="2"/>
              <a:buChar char=""/>
            </a:pPr>
            <a:r>
              <a:rPr lang="en-US" dirty="0" smtClean="0">
                <a:solidFill>
                  <a:schemeClr val="tx1">
                    <a:lumMod val="65000"/>
                    <a:lumOff val="35000"/>
                  </a:schemeClr>
                </a:solidFill>
              </a:rPr>
              <a:t>Use simple pictures, graphics and avoid extremely abbreviated text</a:t>
            </a:r>
          </a:p>
          <a:p>
            <a:pPr marL="457200" indent="-457200" algn="l">
              <a:buFont typeface="Wingdings" charset="2"/>
              <a:buChar char=""/>
            </a:pPr>
            <a:r>
              <a:rPr lang="en-US" dirty="0" smtClean="0">
                <a:solidFill>
                  <a:schemeClr val="tx1">
                    <a:lumMod val="65000"/>
                    <a:lumOff val="35000"/>
                  </a:schemeClr>
                </a:solidFill>
              </a:rPr>
              <a:t>Use 4 bullets per page, and 4 words per bullet</a:t>
            </a:r>
          </a:p>
          <a:p>
            <a:pPr marL="457200" indent="-457200" algn="l">
              <a:buFont typeface="Wingdings" charset="2"/>
              <a:buChar char=""/>
            </a:pPr>
            <a:r>
              <a:rPr lang="en-US" dirty="0" smtClean="0">
                <a:solidFill>
                  <a:schemeClr val="tx1">
                    <a:lumMod val="65000"/>
                    <a:lumOff val="35000"/>
                  </a:schemeClr>
                </a:solidFill>
              </a:rPr>
              <a:t>Let the audience know how your business makes money</a:t>
            </a:r>
          </a:p>
          <a:p>
            <a:pPr marL="457200" indent="-457200" algn="l">
              <a:buFont typeface="Wingdings" charset="2"/>
              <a:buChar char=""/>
            </a:pPr>
            <a:r>
              <a:rPr lang="en-US" dirty="0" smtClean="0">
                <a:solidFill>
                  <a:schemeClr val="tx1">
                    <a:lumMod val="65000"/>
                    <a:lumOff val="35000"/>
                  </a:schemeClr>
                </a:solidFill>
              </a:rPr>
              <a:t>Be prepared to answer questions</a:t>
            </a:r>
          </a:p>
          <a:p>
            <a:pPr marL="457200" indent="-457200" algn="l">
              <a:buFont typeface="Wingdings" charset="2"/>
              <a:buChar char=""/>
            </a:pPr>
            <a:r>
              <a:rPr lang="en-US" dirty="0" smtClean="0">
                <a:solidFill>
                  <a:schemeClr val="tx1">
                    <a:lumMod val="65000"/>
                    <a:lumOff val="35000"/>
                  </a:schemeClr>
                </a:solidFill>
              </a:rPr>
              <a:t>Be open to audience recommendations</a:t>
            </a:r>
          </a:p>
        </p:txBody>
      </p:sp>
    </p:spTree>
    <p:extLst>
      <p:ext uri="{BB962C8B-B14F-4D97-AF65-F5344CB8AC3E}">
        <p14:creationId xmlns:p14="http://schemas.microsoft.com/office/powerpoint/2010/main" val="8467539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70042" y="404853"/>
            <a:ext cx="8873958" cy="636849"/>
          </a:xfrm>
          <a:prstGeom prst="rect">
            <a:avLst/>
          </a:prstGeom>
          <a:noFill/>
          <a:ln>
            <a:noFill/>
          </a:ln>
        </p:spPr>
        <p:txBody>
          <a:bodyPr wrap="square" lIns="82048" tIns="41025" rIns="82048" bIns="41025" rtlCol="0">
            <a:spAutoFit/>
          </a:bodyPr>
          <a:lstStyle/>
          <a:p>
            <a:r>
              <a:rPr lang="en-US" sz="3600" dirty="0" smtClean="0">
                <a:solidFill>
                  <a:srgbClr val="3A92C0"/>
                </a:solidFill>
                <a:latin typeface="Avenir Heavy"/>
                <a:cs typeface="Avenir Heavy"/>
              </a:rPr>
              <a:t>Be Prepared to Answer these Questions</a:t>
            </a:r>
            <a:endParaRPr lang="en-US" sz="3600" dirty="0">
              <a:solidFill>
                <a:srgbClr val="3A92C0"/>
              </a:solidFill>
              <a:latin typeface="Avenir Heavy"/>
              <a:cs typeface="Avenir Heavy"/>
            </a:endParaRPr>
          </a:p>
        </p:txBody>
      </p:sp>
      <p:sp>
        <p:nvSpPr>
          <p:cNvPr id="5" name="Content Placeholder 2"/>
          <p:cNvSpPr txBox="1">
            <a:spLocks/>
          </p:cNvSpPr>
          <p:nvPr/>
        </p:nvSpPr>
        <p:spPr>
          <a:xfrm>
            <a:off x="457200" y="1600200"/>
            <a:ext cx="8229600" cy="4525963"/>
          </a:xfrm>
          <a:prstGeom prst="rect">
            <a:avLst/>
          </a:prstGeom>
        </p:spPr>
        <p:txBody>
          <a:bodyPr vert="horz" lIns="91365" tIns="45683" rIns="91365" bIns="45683" rtlCol="0">
            <a:normAutofit fontScale="55000" lnSpcReduction="20000"/>
          </a:bodyPr>
          <a:lstStyle>
            <a:lvl1pPr marL="0" indent="0" algn="ctr" defTabSz="456827" rtl="0" eaLnBrk="1" latinLnBrk="0" hangingPunct="1">
              <a:spcBef>
                <a:spcPct val="20000"/>
              </a:spcBef>
              <a:buClr>
                <a:srgbClr val="F58A32"/>
              </a:buClr>
              <a:buSzPct val="93000"/>
              <a:buFont typeface="Wingdings" charset="2"/>
              <a:buNone/>
              <a:defRPr sz="3200" kern="1200">
                <a:solidFill>
                  <a:schemeClr val="tx1">
                    <a:tint val="75000"/>
                  </a:schemeClr>
                </a:solidFill>
                <a:latin typeface="Gill Sans"/>
                <a:ea typeface="+mn-ea"/>
                <a:cs typeface="Gill Sans"/>
              </a:defRPr>
            </a:lvl1pPr>
            <a:lvl2pPr marL="456827" indent="0" algn="ctr" defTabSz="456827" rtl="0" eaLnBrk="1" latinLnBrk="0" hangingPunct="1">
              <a:spcBef>
                <a:spcPct val="20000"/>
              </a:spcBef>
              <a:buClr>
                <a:srgbClr val="F58A32"/>
              </a:buClr>
              <a:buSzPct val="93000"/>
              <a:buFont typeface="Wingdings" charset="2"/>
              <a:buNone/>
              <a:defRPr sz="2800" kern="1200">
                <a:solidFill>
                  <a:schemeClr val="tx1">
                    <a:tint val="75000"/>
                  </a:schemeClr>
                </a:solidFill>
                <a:latin typeface="Gill Sans"/>
                <a:ea typeface="+mn-ea"/>
                <a:cs typeface="Gill Sans"/>
              </a:defRPr>
            </a:lvl2pPr>
            <a:lvl3pPr marL="913651" indent="0" algn="ctr" defTabSz="456827" rtl="0" eaLnBrk="1" latinLnBrk="0" hangingPunct="1">
              <a:spcBef>
                <a:spcPct val="20000"/>
              </a:spcBef>
              <a:buClr>
                <a:srgbClr val="F58A32"/>
              </a:buClr>
              <a:buSzPct val="93000"/>
              <a:buFont typeface="Wingdings" charset="2"/>
              <a:buNone/>
              <a:defRPr sz="2400" kern="1200">
                <a:solidFill>
                  <a:schemeClr val="tx1">
                    <a:tint val="75000"/>
                  </a:schemeClr>
                </a:solidFill>
                <a:latin typeface="Gill Sans"/>
                <a:ea typeface="+mn-ea"/>
                <a:cs typeface="Gill Sans"/>
              </a:defRPr>
            </a:lvl3pPr>
            <a:lvl4pPr marL="1370479" indent="0" algn="ctr" defTabSz="456827" rtl="0" eaLnBrk="1" latinLnBrk="0" hangingPunct="1">
              <a:spcBef>
                <a:spcPct val="20000"/>
              </a:spcBef>
              <a:buClr>
                <a:srgbClr val="F58A32"/>
              </a:buClr>
              <a:buSzPct val="93000"/>
              <a:buFont typeface="Wingdings" charset="2"/>
              <a:buNone/>
              <a:defRPr sz="2000" kern="1200">
                <a:solidFill>
                  <a:schemeClr val="tx1">
                    <a:tint val="75000"/>
                  </a:schemeClr>
                </a:solidFill>
                <a:latin typeface="Gill Sans"/>
                <a:ea typeface="+mn-ea"/>
                <a:cs typeface="Gill Sans"/>
              </a:defRPr>
            </a:lvl4pPr>
            <a:lvl5pPr marL="1827303" indent="0" algn="ctr" defTabSz="456827" rtl="0" eaLnBrk="1" latinLnBrk="0" hangingPunct="1">
              <a:spcBef>
                <a:spcPct val="20000"/>
              </a:spcBef>
              <a:buClr>
                <a:srgbClr val="F58A32"/>
              </a:buClr>
              <a:buSzPct val="93000"/>
              <a:buFont typeface="Wingdings" charset="2"/>
              <a:buNone/>
              <a:defRPr sz="2000" kern="1200">
                <a:solidFill>
                  <a:schemeClr val="tx1">
                    <a:tint val="75000"/>
                  </a:schemeClr>
                </a:solidFill>
                <a:latin typeface="Gill Sans"/>
                <a:ea typeface="+mn-ea"/>
                <a:cs typeface="Gill Sans"/>
              </a:defRPr>
            </a:lvl5pPr>
            <a:lvl6pPr marL="2284131" indent="0" algn="ctr" defTabSz="456827"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0955" indent="0" algn="ctr" defTabSz="456827" rtl="0" eaLnBrk="1" latinLnBrk="0" hangingPunct="1">
              <a:spcBef>
                <a:spcPct val="20000"/>
              </a:spcBef>
              <a:buFont typeface="Arial"/>
              <a:buNone/>
              <a:defRPr sz="2000" kern="1200">
                <a:solidFill>
                  <a:schemeClr val="tx1">
                    <a:tint val="75000"/>
                  </a:schemeClr>
                </a:solidFill>
                <a:latin typeface="+mn-lt"/>
                <a:ea typeface="+mn-ea"/>
                <a:cs typeface="+mn-cs"/>
              </a:defRPr>
            </a:lvl7pPr>
            <a:lvl8pPr marL="3197782" indent="0" algn="ctr" defTabSz="456827"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4606" indent="0" algn="ctr" defTabSz="456827"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marL="457200" indent="-457200" algn="l">
              <a:buFont typeface="Wingdings" charset="2"/>
              <a:buChar char=""/>
            </a:pPr>
            <a:r>
              <a:rPr lang="en-US" dirty="0" smtClean="0">
                <a:solidFill>
                  <a:srgbClr val="595959"/>
                </a:solidFill>
              </a:rPr>
              <a:t>What problem does your company solve?</a:t>
            </a:r>
          </a:p>
          <a:p>
            <a:pPr marL="457200" indent="-457200" algn="l">
              <a:buFont typeface="Wingdings" charset="2"/>
              <a:buChar char=""/>
            </a:pPr>
            <a:r>
              <a:rPr lang="en-US" dirty="0" smtClean="0">
                <a:solidFill>
                  <a:srgbClr val="595959"/>
                </a:solidFill>
              </a:rPr>
              <a:t>Who is the target user of the product or service offering?</a:t>
            </a:r>
          </a:p>
          <a:p>
            <a:pPr marL="457200" indent="-457200" algn="l">
              <a:buFont typeface="Wingdings" charset="2"/>
              <a:buChar char=""/>
            </a:pPr>
            <a:r>
              <a:rPr lang="en-US" dirty="0" smtClean="0">
                <a:solidFill>
                  <a:srgbClr val="595959"/>
                </a:solidFill>
              </a:rPr>
              <a:t>Why would someone purchase your product or service?</a:t>
            </a:r>
          </a:p>
          <a:p>
            <a:pPr marL="457200" indent="-457200" algn="l">
              <a:buFont typeface="Wingdings" charset="2"/>
              <a:buChar char=""/>
            </a:pPr>
            <a:r>
              <a:rPr lang="en-US" dirty="0" smtClean="0">
                <a:solidFill>
                  <a:srgbClr val="595959"/>
                </a:solidFill>
              </a:rPr>
              <a:t>What is the market potential for your company's product or service?</a:t>
            </a:r>
          </a:p>
          <a:p>
            <a:pPr marL="457200" indent="-457200" algn="l">
              <a:buFont typeface="Wingdings" charset="2"/>
              <a:buChar char=""/>
            </a:pPr>
            <a:r>
              <a:rPr lang="en-US" dirty="0" smtClean="0">
                <a:solidFill>
                  <a:srgbClr val="595959"/>
                </a:solidFill>
              </a:rPr>
              <a:t>How do you plan to acquire and keep customers?</a:t>
            </a:r>
          </a:p>
          <a:p>
            <a:pPr marL="457200" indent="-457200" algn="l">
              <a:buFont typeface="Wingdings" charset="2"/>
              <a:buChar char=""/>
            </a:pPr>
            <a:r>
              <a:rPr lang="en-US" dirty="0" smtClean="0">
                <a:solidFill>
                  <a:srgbClr val="595959"/>
                </a:solidFill>
              </a:rPr>
              <a:t>Who are your competitors?</a:t>
            </a:r>
          </a:p>
          <a:p>
            <a:pPr marL="457200" indent="-457200" algn="l">
              <a:buFont typeface="Wingdings" charset="2"/>
              <a:buChar char=""/>
            </a:pPr>
            <a:r>
              <a:rPr lang="en-US" dirty="0" smtClean="0">
                <a:solidFill>
                  <a:srgbClr val="595959"/>
                </a:solidFill>
              </a:rPr>
              <a:t>What gives your company a competitive advantage?</a:t>
            </a:r>
          </a:p>
          <a:p>
            <a:pPr marL="457200" indent="-457200" algn="l">
              <a:buFont typeface="Wingdings" charset="2"/>
              <a:buChar char=""/>
            </a:pPr>
            <a:r>
              <a:rPr lang="en-US" dirty="0" smtClean="0">
                <a:solidFill>
                  <a:srgbClr val="595959"/>
                </a:solidFill>
              </a:rPr>
              <a:t>What makes your business different or unique?</a:t>
            </a:r>
          </a:p>
          <a:p>
            <a:pPr marL="457200" indent="-457200" algn="l">
              <a:buFont typeface="Wingdings" charset="2"/>
              <a:buChar char=""/>
            </a:pPr>
            <a:r>
              <a:rPr lang="en-US" dirty="0" smtClean="0">
                <a:solidFill>
                  <a:srgbClr val="595959"/>
                </a:solidFill>
              </a:rPr>
              <a:t>Does your company have proprietary intellectual property?</a:t>
            </a:r>
          </a:p>
          <a:p>
            <a:pPr marL="457200" indent="-457200" algn="l">
              <a:buFont typeface="Wingdings" charset="2"/>
              <a:buChar char=""/>
            </a:pPr>
            <a:r>
              <a:rPr lang="en-US" dirty="0" smtClean="0">
                <a:solidFill>
                  <a:srgbClr val="595959"/>
                </a:solidFill>
              </a:rPr>
              <a:t>What is the planned “Use of Funds"?</a:t>
            </a:r>
          </a:p>
          <a:p>
            <a:pPr marL="457200" indent="-457200" algn="l">
              <a:buFont typeface="Wingdings" charset="2"/>
              <a:buChar char=""/>
            </a:pPr>
            <a:r>
              <a:rPr lang="en-US" dirty="0" smtClean="0">
                <a:solidFill>
                  <a:srgbClr val="595959"/>
                </a:solidFill>
              </a:rPr>
              <a:t>When will the company reach break even?</a:t>
            </a:r>
          </a:p>
          <a:p>
            <a:pPr marL="457200" indent="-457200" algn="l">
              <a:buFont typeface="Wingdings" charset="2"/>
              <a:buChar char=""/>
            </a:pPr>
            <a:r>
              <a:rPr lang="en-US" dirty="0" smtClean="0">
                <a:solidFill>
                  <a:srgbClr val="595959"/>
                </a:solidFill>
              </a:rPr>
              <a:t>What are the primary risks facing your business opportunity?</a:t>
            </a:r>
          </a:p>
          <a:p>
            <a:pPr marL="457200" indent="-457200" algn="l">
              <a:buFont typeface="Wingdings" charset="2"/>
              <a:buChar char=""/>
            </a:pPr>
            <a:r>
              <a:rPr lang="en-US" dirty="0" smtClean="0">
                <a:solidFill>
                  <a:srgbClr val="595959"/>
                </a:solidFill>
              </a:rPr>
              <a:t>What is it about your management team that makes it uniquely capable</a:t>
            </a:r>
          </a:p>
          <a:p>
            <a:pPr algn="l"/>
            <a:r>
              <a:rPr lang="en-US" dirty="0" smtClean="0">
                <a:solidFill>
                  <a:srgbClr val="595959"/>
                </a:solidFill>
              </a:rPr>
              <a:t>       of executing on this business plan?</a:t>
            </a:r>
          </a:p>
          <a:p>
            <a:pPr marL="457200" indent="-457200" algn="l">
              <a:buFont typeface="Wingdings" charset="2"/>
              <a:buChar char=""/>
            </a:pPr>
            <a:r>
              <a:rPr lang="en-US" dirty="0" smtClean="0">
                <a:solidFill>
                  <a:srgbClr val="595959"/>
                </a:solidFill>
              </a:rPr>
              <a:t>What are the exit scenarios for the founders and investors?</a:t>
            </a:r>
          </a:p>
        </p:txBody>
      </p:sp>
    </p:spTree>
    <p:extLst>
      <p:ext uri="{BB962C8B-B14F-4D97-AF65-F5344CB8AC3E}">
        <p14:creationId xmlns:p14="http://schemas.microsoft.com/office/powerpoint/2010/main" val="113586903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57200" y="395286"/>
            <a:ext cx="8873958" cy="759960"/>
          </a:xfrm>
          <a:prstGeom prst="rect">
            <a:avLst/>
          </a:prstGeom>
          <a:noFill/>
          <a:ln>
            <a:noFill/>
          </a:ln>
        </p:spPr>
        <p:txBody>
          <a:bodyPr wrap="square" lIns="82048" tIns="41025" rIns="82048" bIns="41025" rtlCol="0">
            <a:spAutoFit/>
          </a:bodyPr>
          <a:lstStyle/>
          <a:p>
            <a:r>
              <a:rPr lang="en-US" sz="4400" dirty="0" smtClean="0">
                <a:solidFill>
                  <a:srgbClr val="3A92C0"/>
                </a:solidFill>
                <a:latin typeface="Avenir Heavy"/>
                <a:cs typeface="Avenir Heavy"/>
              </a:rPr>
              <a:t>Words You Never Want to Say!</a:t>
            </a:r>
            <a:endParaRPr lang="en-US" sz="4400" dirty="0">
              <a:solidFill>
                <a:srgbClr val="3A92C0"/>
              </a:solidFill>
              <a:latin typeface="Avenir Heavy"/>
              <a:cs typeface="Avenir Heavy"/>
            </a:endParaRPr>
          </a:p>
        </p:txBody>
      </p:sp>
      <p:sp>
        <p:nvSpPr>
          <p:cNvPr id="4" name="Content Placeholder 2"/>
          <p:cNvSpPr txBox="1">
            <a:spLocks/>
          </p:cNvSpPr>
          <p:nvPr/>
        </p:nvSpPr>
        <p:spPr>
          <a:xfrm>
            <a:off x="609600" y="1376947"/>
            <a:ext cx="8229600" cy="4869531"/>
          </a:xfrm>
          <a:prstGeom prst="rect">
            <a:avLst/>
          </a:prstGeom>
        </p:spPr>
        <p:txBody>
          <a:bodyPr vert="horz" lIns="91365" tIns="45683" rIns="91365" bIns="45683" rtlCol="0">
            <a:normAutofit fontScale="55000" lnSpcReduction="20000"/>
          </a:bodyPr>
          <a:lstStyle>
            <a:lvl1pPr marL="0" indent="0" algn="ctr" defTabSz="456827" rtl="0" eaLnBrk="1" latinLnBrk="0" hangingPunct="1">
              <a:spcBef>
                <a:spcPct val="20000"/>
              </a:spcBef>
              <a:buClr>
                <a:srgbClr val="F58A32"/>
              </a:buClr>
              <a:buSzPct val="93000"/>
              <a:buFont typeface="Wingdings" charset="2"/>
              <a:buNone/>
              <a:defRPr sz="3200" kern="1200">
                <a:solidFill>
                  <a:schemeClr val="tx1">
                    <a:tint val="75000"/>
                  </a:schemeClr>
                </a:solidFill>
                <a:latin typeface="Gill Sans"/>
                <a:ea typeface="+mn-ea"/>
                <a:cs typeface="Gill Sans"/>
              </a:defRPr>
            </a:lvl1pPr>
            <a:lvl2pPr marL="456827" indent="0" algn="ctr" defTabSz="456827" rtl="0" eaLnBrk="1" latinLnBrk="0" hangingPunct="1">
              <a:spcBef>
                <a:spcPct val="20000"/>
              </a:spcBef>
              <a:buClr>
                <a:srgbClr val="F58A32"/>
              </a:buClr>
              <a:buSzPct val="93000"/>
              <a:buFont typeface="Wingdings" charset="2"/>
              <a:buNone/>
              <a:defRPr sz="2800" kern="1200">
                <a:solidFill>
                  <a:schemeClr val="tx1">
                    <a:tint val="75000"/>
                  </a:schemeClr>
                </a:solidFill>
                <a:latin typeface="Gill Sans"/>
                <a:ea typeface="+mn-ea"/>
                <a:cs typeface="Gill Sans"/>
              </a:defRPr>
            </a:lvl2pPr>
            <a:lvl3pPr marL="913651" indent="0" algn="ctr" defTabSz="456827" rtl="0" eaLnBrk="1" latinLnBrk="0" hangingPunct="1">
              <a:spcBef>
                <a:spcPct val="20000"/>
              </a:spcBef>
              <a:buClr>
                <a:srgbClr val="F58A32"/>
              </a:buClr>
              <a:buSzPct val="93000"/>
              <a:buFont typeface="Wingdings" charset="2"/>
              <a:buNone/>
              <a:defRPr sz="2400" kern="1200">
                <a:solidFill>
                  <a:schemeClr val="tx1">
                    <a:tint val="75000"/>
                  </a:schemeClr>
                </a:solidFill>
                <a:latin typeface="Gill Sans"/>
                <a:ea typeface="+mn-ea"/>
                <a:cs typeface="Gill Sans"/>
              </a:defRPr>
            </a:lvl3pPr>
            <a:lvl4pPr marL="1370479" indent="0" algn="ctr" defTabSz="456827" rtl="0" eaLnBrk="1" latinLnBrk="0" hangingPunct="1">
              <a:spcBef>
                <a:spcPct val="20000"/>
              </a:spcBef>
              <a:buClr>
                <a:srgbClr val="F58A32"/>
              </a:buClr>
              <a:buSzPct val="93000"/>
              <a:buFont typeface="Wingdings" charset="2"/>
              <a:buNone/>
              <a:defRPr sz="2000" kern="1200">
                <a:solidFill>
                  <a:schemeClr val="tx1">
                    <a:tint val="75000"/>
                  </a:schemeClr>
                </a:solidFill>
                <a:latin typeface="Gill Sans"/>
                <a:ea typeface="+mn-ea"/>
                <a:cs typeface="Gill Sans"/>
              </a:defRPr>
            </a:lvl4pPr>
            <a:lvl5pPr marL="1827303" indent="0" algn="ctr" defTabSz="456827" rtl="0" eaLnBrk="1" latinLnBrk="0" hangingPunct="1">
              <a:spcBef>
                <a:spcPct val="20000"/>
              </a:spcBef>
              <a:buClr>
                <a:srgbClr val="F58A32"/>
              </a:buClr>
              <a:buSzPct val="93000"/>
              <a:buFont typeface="Wingdings" charset="2"/>
              <a:buNone/>
              <a:defRPr sz="2000" kern="1200">
                <a:solidFill>
                  <a:schemeClr val="tx1">
                    <a:tint val="75000"/>
                  </a:schemeClr>
                </a:solidFill>
                <a:latin typeface="Gill Sans"/>
                <a:ea typeface="+mn-ea"/>
                <a:cs typeface="Gill Sans"/>
              </a:defRPr>
            </a:lvl5pPr>
            <a:lvl6pPr marL="2284131" indent="0" algn="ctr" defTabSz="456827"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0955" indent="0" algn="ctr" defTabSz="456827" rtl="0" eaLnBrk="1" latinLnBrk="0" hangingPunct="1">
              <a:spcBef>
                <a:spcPct val="20000"/>
              </a:spcBef>
              <a:buFont typeface="Arial"/>
              <a:buNone/>
              <a:defRPr sz="2000" kern="1200">
                <a:solidFill>
                  <a:schemeClr val="tx1">
                    <a:tint val="75000"/>
                  </a:schemeClr>
                </a:solidFill>
                <a:latin typeface="+mn-lt"/>
                <a:ea typeface="+mn-ea"/>
                <a:cs typeface="+mn-cs"/>
              </a:defRPr>
            </a:lvl7pPr>
            <a:lvl8pPr marL="3197782" indent="0" algn="ctr" defTabSz="456827"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4606" indent="0" algn="ctr" defTabSz="456827"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marL="457200" indent="-457200" algn="l">
              <a:buFont typeface="Wingdings" charset="2"/>
              <a:buChar char=""/>
            </a:pPr>
            <a:r>
              <a:rPr lang="en-US" dirty="0" smtClean="0">
                <a:solidFill>
                  <a:srgbClr val="595959"/>
                </a:solidFill>
              </a:rPr>
              <a:t>This is the best deal you will ever see</a:t>
            </a:r>
          </a:p>
          <a:p>
            <a:pPr marL="457200" indent="-457200" algn="l">
              <a:buFont typeface="Wingdings" charset="2"/>
              <a:buChar char=""/>
            </a:pPr>
            <a:r>
              <a:rPr lang="en-US" dirty="0" smtClean="0">
                <a:solidFill>
                  <a:srgbClr val="595959"/>
                </a:solidFill>
              </a:rPr>
              <a:t>No one else does what we do</a:t>
            </a:r>
          </a:p>
          <a:p>
            <a:pPr marL="457200" indent="-457200" algn="l">
              <a:buFont typeface="Wingdings" charset="2"/>
              <a:buChar char=""/>
            </a:pPr>
            <a:r>
              <a:rPr lang="en-US" dirty="0" smtClean="0">
                <a:solidFill>
                  <a:srgbClr val="595959"/>
                </a:solidFill>
              </a:rPr>
              <a:t>We are chasing billion dollar markets</a:t>
            </a:r>
          </a:p>
          <a:p>
            <a:pPr marL="457200" indent="-457200" algn="l">
              <a:buFont typeface="Wingdings" charset="2"/>
              <a:buChar char=""/>
            </a:pPr>
            <a:r>
              <a:rPr lang="en-US" dirty="0" smtClean="0">
                <a:solidFill>
                  <a:srgbClr val="595959"/>
                </a:solidFill>
              </a:rPr>
              <a:t>Our intellectual property is solid</a:t>
            </a:r>
          </a:p>
          <a:p>
            <a:pPr marL="457200" indent="-457200" algn="l">
              <a:buFont typeface="Wingdings" charset="2"/>
              <a:buChar char=""/>
            </a:pPr>
            <a:r>
              <a:rPr lang="en-US" dirty="0" smtClean="0">
                <a:solidFill>
                  <a:srgbClr val="595959"/>
                </a:solidFill>
              </a:rPr>
              <a:t>We don’t have any competition.</a:t>
            </a:r>
          </a:p>
          <a:p>
            <a:pPr marL="457200" indent="-457200" algn="l">
              <a:buFont typeface="Wingdings" charset="2"/>
              <a:buChar char=""/>
            </a:pPr>
            <a:r>
              <a:rPr lang="en-US" dirty="0" smtClean="0">
                <a:solidFill>
                  <a:srgbClr val="595959"/>
                </a:solidFill>
              </a:rPr>
              <a:t>Big corporations are too slow to be a threat</a:t>
            </a:r>
          </a:p>
          <a:p>
            <a:pPr marL="457200" indent="-457200" algn="l">
              <a:buFont typeface="Wingdings" charset="2"/>
              <a:buChar char=""/>
            </a:pPr>
            <a:r>
              <a:rPr lang="en-US" dirty="0" smtClean="0">
                <a:solidFill>
                  <a:srgbClr val="595959"/>
                </a:solidFill>
              </a:rPr>
              <a:t>Our financial projections are conservative</a:t>
            </a:r>
          </a:p>
          <a:p>
            <a:pPr marL="457200" indent="-457200" algn="l">
              <a:buFont typeface="Wingdings" charset="2"/>
              <a:buChar char=""/>
            </a:pPr>
            <a:r>
              <a:rPr lang="en-US" dirty="0" smtClean="0">
                <a:solidFill>
                  <a:srgbClr val="595959"/>
                </a:solidFill>
              </a:rPr>
              <a:t>We just need a 1 to 2 percent market share to</a:t>
            </a:r>
          </a:p>
          <a:p>
            <a:pPr algn="l"/>
            <a:r>
              <a:rPr lang="en-US" dirty="0">
                <a:solidFill>
                  <a:srgbClr val="595959"/>
                </a:solidFill>
              </a:rPr>
              <a:t> </a:t>
            </a:r>
            <a:r>
              <a:rPr lang="en-US" dirty="0" smtClean="0">
                <a:solidFill>
                  <a:srgbClr val="595959"/>
                </a:solidFill>
              </a:rPr>
              <a:t>       meet our projections</a:t>
            </a:r>
          </a:p>
          <a:p>
            <a:pPr marL="457200" indent="-457200" algn="l">
              <a:buFont typeface="Wingdings" charset="2"/>
              <a:buChar char=""/>
            </a:pPr>
            <a:r>
              <a:rPr lang="en-US" dirty="0" smtClean="0">
                <a:solidFill>
                  <a:srgbClr val="595959"/>
                </a:solidFill>
              </a:rPr>
              <a:t>Our margins exceed 10 percent</a:t>
            </a:r>
          </a:p>
          <a:p>
            <a:pPr marL="457200" indent="-457200" algn="l">
              <a:buFont typeface="Wingdings" charset="2"/>
              <a:buChar char=""/>
            </a:pPr>
            <a:r>
              <a:rPr lang="en-US" dirty="0" smtClean="0">
                <a:solidFill>
                  <a:srgbClr val="595959"/>
                </a:solidFill>
              </a:rPr>
              <a:t>A big corporate partner is about to sign on</a:t>
            </a:r>
          </a:p>
          <a:p>
            <a:pPr marL="457200" indent="-457200" algn="l">
              <a:buFont typeface="Wingdings" charset="2"/>
              <a:buChar char=""/>
            </a:pPr>
            <a:r>
              <a:rPr lang="en-US" dirty="0" smtClean="0">
                <a:solidFill>
                  <a:srgbClr val="595959"/>
                </a:solidFill>
              </a:rPr>
              <a:t>Key employees will join us at funding</a:t>
            </a:r>
          </a:p>
          <a:p>
            <a:pPr marL="457200" indent="-457200" algn="l">
              <a:buFont typeface="Wingdings" charset="2"/>
              <a:buChar char=""/>
            </a:pPr>
            <a:r>
              <a:rPr lang="en-US" dirty="0" smtClean="0">
                <a:solidFill>
                  <a:srgbClr val="595959"/>
                </a:solidFill>
              </a:rPr>
              <a:t>Revenues are not out current focus</a:t>
            </a:r>
          </a:p>
          <a:p>
            <a:pPr algn="l"/>
            <a:endParaRPr lang="en-US" dirty="0" smtClean="0">
              <a:solidFill>
                <a:srgbClr val="595959"/>
              </a:solidFill>
            </a:endParaRPr>
          </a:p>
          <a:p>
            <a:pPr algn="l"/>
            <a:r>
              <a:rPr lang="en-US" dirty="0" smtClean="0">
                <a:solidFill>
                  <a:srgbClr val="3A92C0"/>
                </a:solidFill>
              </a:rPr>
              <a:t>And the ultimate turn-off:</a:t>
            </a:r>
          </a:p>
          <a:p>
            <a:pPr algn="l"/>
            <a:endParaRPr lang="en-US" dirty="0" smtClean="0">
              <a:solidFill>
                <a:srgbClr val="595959"/>
              </a:solidFill>
            </a:endParaRPr>
          </a:p>
          <a:p>
            <a:pPr algn="l"/>
            <a:r>
              <a:rPr lang="en-US" dirty="0" smtClean="0">
                <a:solidFill>
                  <a:srgbClr val="F58A32"/>
                </a:solidFill>
              </a:rPr>
              <a:t>Several VCs and angels are interested in funding our plan</a:t>
            </a:r>
          </a:p>
          <a:p>
            <a:pPr algn="l"/>
            <a:endParaRPr lang="en-US" dirty="0" smtClean="0">
              <a:solidFill>
                <a:srgbClr val="595959"/>
              </a:solidFill>
            </a:endParaRPr>
          </a:p>
        </p:txBody>
      </p:sp>
      <p:pic>
        <p:nvPicPr>
          <p:cNvPr id="2" name="Picture 1" descr="sign a.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73142" y="2512958"/>
            <a:ext cx="2024380" cy="1310249"/>
          </a:xfrm>
          <a:prstGeom prst="rect">
            <a:avLst/>
          </a:prstGeom>
        </p:spPr>
      </p:pic>
    </p:spTree>
    <p:extLst>
      <p:ext uri="{BB962C8B-B14F-4D97-AF65-F5344CB8AC3E}">
        <p14:creationId xmlns:p14="http://schemas.microsoft.com/office/powerpoint/2010/main" val="30349707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21370" y="375389"/>
            <a:ext cx="8312484" cy="821515"/>
          </a:xfrm>
          <a:prstGeom prst="rect">
            <a:avLst/>
          </a:prstGeom>
          <a:noFill/>
          <a:ln>
            <a:noFill/>
          </a:ln>
        </p:spPr>
        <p:txBody>
          <a:bodyPr wrap="square" lIns="82048" tIns="41025" rIns="82048" bIns="41025" rtlCol="0">
            <a:spAutoFit/>
          </a:bodyPr>
          <a:lstStyle/>
          <a:p>
            <a:r>
              <a:rPr lang="en-US" sz="4800" dirty="0" smtClean="0">
                <a:solidFill>
                  <a:srgbClr val="3A92C0"/>
                </a:solidFill>
                <a:latin typeface="Avenir Heavy"/>
                <a:cs typeface="Avenir Heavy"/>
              </a:rPr>
              <a:t>The Pitch: Table of Contents</a:t>
            </a:r>
            <a:endParaRPr lang="en-US" sz="4800" dirty="0">
              <a:solidFill>
                <a:srgbClr val="3A92C0"/>
              </a:solidFill>
              <a:latin typeface="Avenir Heavy"/>
              <a:cs typeface="Avenir Heavy"/>
            </a:endParaRPr>
          </a:p>
        </p:txBody>
      </p:sp>
      <p:sp>
        <p:nvSpPr>
          <p:cNvPr id="6" name="Content Placeholder 14"/>
          <p:cNvSpPr txBox="1">
            <a:spLocks/>
          </p:cNvSpPr>
          <p:nvPr/>
        </p:nvSpPr>
        <p:spPr>
          <a:xfrm>
            <a:off x="756653" y="1600201"/>
            <a:ext cx="4038600" cy="3810000"/>
          </a:xfrm>
          <a:prstGeom prst="rect">
            <a:avLst/>
          </a:prstGeom>
        </p:spPr>
        <p:txBody>
          <a:bodyPr vert="horz" lIns="91365" tIns="45683" rIns="91365" bIns="45683" rtlCol="0">
            <a:normAutofit fontScale="85000" lnSpcReduction="20000"/>
          </a:bodyPr>
          <a:lstStyle>
            <a:lvl1pPr marL="0" indent="0" algn="ctr" defTabSz="456827" rtl="0" eaLnBrk="1" latinLnBrk="0" hangingPunct="1">
              <a:spcBef>
                <a:spcPct val="20000"/>
              </a:spcBef>
              <a:buClr>
                <a:srgbClr val="F58A32"/>
              </a:buClr>
              <a:buSzPct val="93000"/>
              <a:buFont typeface="Wingdings" charset="2"/>
              <a:buNone/>
              <a:defRPr sz="3200" kern="1200">
                <a:solidFill>
                  <a:schemeClr val="tx1">
                    <a:tint val="75000"/>
                  </a:schemeClr>
                </a:solidFill>
                <a:latin typeface="Gill Sans"/>
                <a:ea typeface="+mn-ea"/>
                <a:cs typeface="Gill Sans"/>
              </a:defRPr>
            </a:lvl1pPr>
            <a:lvl2pPr marL="456827" indent="0" algn="ctr" defTabSz="456827" rtl="0" eaLnBrk="1" latinLnBrk="0" hangingPunct="1">
              <a:spcBef>
                <a:spcPct val="20000"/>
              </a:spcBef>
              <a:buClr>
                <a:srgbClr val="F58A32"/>
              </a:buClr>
              <a:buSzPct val="93000"/>
              <a:buFont typeface="Wingdings" charset="2"/>
              <a:buNone/>
              <a:defRPr sz="2800" kern="1200">
                <a:solidFill>
                  <a:schemeClr val="tx1">
                    <a:tint val="75000"/>
                  </a:schemeClr>
                </a:solidFill>
                <a:latin typeface="Gill Sans"/>
                <a:ea typeface="+mn-ea"/>
                <a:cs typeface="Gill Sans"/>
              </a:defRPr>
            </a:lvl2pPr>
            <a:lvl3pPr marL="913651" indent="0" algn="ctr" defTabSz="456827" rtl="0" eaLnBrk="1" latinLnBrk="0" hangingPunct="1">
              <a:spcBef>
                <a:spcPct val="20000"/>
              </a:spcBef>
              <a:buClr>
                <a:srgbClr val="F58A32"/>
              </a:buClr>
              <a:buSzPct val="93000"/>
              <a:buFont typeface="Wingdings" charset="2"/>
              <a:buNone/>
              <a:defRPr sz="2400" kern="1200">
                <a:solidFill>
                  <a:schemeClr val="tx1">
                    <a:tint val="75000"/>
                  </a:schemeClr>
                </a:solidFill>
                <a:latin typeface="Gill Sans"/>
                <a:ea typeface="+mn-ea"/>
                <a:cs typeface="Gill Sans"/>
              </a:defRPr>
            </a:lvl3pPr>
            <a:lvl4pPr marL="1370479" indent="0" algn="ctr" defTabSz="456827" rtl="0" eaLnBrk="1" latinLnBrk="0" hangingPunct="1">
              <a:spcBef>
                <a:spcPct val="20000"/>
              </a:spcBef>
              <a:buClr>
                <a:srgbClr val="F58A32"/>
              </a:buClr>
              <a:buSzPct val="93000"/>
              <a:buFont typeface="Wingdings" charset="2"/>
              <a:buNone/>
              <a:defRPr sz="2000" kern="1200">
                <a:solidFill>
                  <a:schemeClr val="tx1">
                    <a:tint val="75000"/>
                  </a:schemeClr>
                </a:solidFill>
                <a:latin typeface="Gill Sans"/>
                <a:ea typeface="+mn-ea"/>
                <a:cs typeface="Gill Sans"/>
              </a:defRPr>
            </a:lvl4pPr>
            <a:lvl5pPr marL="1827303" indent="0" algn="ctr" defTabSz="456827" rtl="0" eaLnBrk="1" latinLnBrk="0" hangingPunct="1">
              <a:spcBef>
                <a:spcPct val="20000"/>
              </a:spcBef>
              <a:buClr>
                <a:srgbClr val="F58A32"/>
              </a:buClr>
              <a:buSzPct val="93000"/>
              <a:buFont typeface="Wingdings" charset="2"/>
              <a:buNone/>
              <a:defRPr sz="2000" kern="1200">
                <a:solidFill>
                  <a:schemeClr val="tx1">
                    <a:tint val="75000"/>
                  </a:schemeClr>
                </a:solidFill>
                <a:latin typeface="Gill Sans"/>
                <a:ea typeface="+mn-ea"/>
                <a:cs typeface="Gill Sans"/>
              </a:defRPr>
            </a:lvl5pPr>
            <a:lvl6pPr marL="2284131" indent="0" algn="ctr" defTabSz="456827"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0955" indent="0" algn="ctr" defTabSz="456827" rtl="0" eaLnBrk="1" latinLnBrk="0" hangingPunct="1">
              <a:spcBef>
                <a:spcPct val="20000"/>
              </a:spcBef>
              <a:buFont typeface="Arial"/>
              <a:buNone/>
              <a:defRPr sz="2000" kern="1200">
                <a:solidFill>
                  <a:schemeClr val="tx1">
                    <a:tint val="75000"/>
                  </a:schemeClr>
                </a:solidFill>
                <a:latin typeface="+mn-lt"/>
                <a:ea typeface="+mn-ea"/>
                <a:cs typeface="+mn-cs"/>
              </a:defRPr>
            </a:lvl7pPr>
            <a:lvl8pPr marL="3197782" indent="0" algn="ctr" defTabSz="456827"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4606" indent="0" algn="ctr" defTabSz="456827"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marL="514350" indent="-514350" algn="l">
              <a:buFont typeface="+mj-lt"/>
              <a:buAutoNum type="arabicPeriod"/>
            </a:pPr>
            <a:r>
              <a:rPr lang="en-US" sz="2400" dirty="0" smtClean="0">
                <a:solidFill>
                  <a:schemeClr val="tx1">
                    <a:lumMod val="65000"/>
                    <a:lumOff val="35000"/>
                  </a:schemeClr>
                </a:solidFill>
              </a:rPr>
              <a:t>Title Slide</a:t>
            </a:r>
          </a:p>
          <a:p>
            <a:pPr marL="514350" indent="-514350" algn="l">
              <a:buFont typeface="+mj-lt"/>
              <a:buAutoNum type="arabicPeriod"/>
            </a:pPr>
            <a:r>
              <a:rPr lang="en-US" sz="2400" dirty="0">
                <a:solidFill>
                  <a:schemeClr val="tx1">
                    <a:lumMod val="65000"/>
                    <a:lumOff val="35000"/>
                  </a:schemeClr>
                </a:solidFill>
              </a:rPr>
              <a:t>Market Problem</a:t>
            </a:r>
          </a:p>
          <a:p>
            <a:pPr marL="514350" indent="-514350" algn="l">
              <a:buFont typeface="+mj-lt"/>
              <a:buAutoNum type="arabicPeriod"/>
            </a:pPr>
            <a:r>
              <a:rPr lang="en-US" sz="2400" dirty="0" smtClean="0">
                <a:solidFill>
                  <a:schemeClr val="tx1">
                    <a:lumMod val="65000"/>
                    <a:lumOff val="35000"/>
                  </a:schemeClr>
                </a:solidFill>
              </a:rPr>
              <a:t>Your Solution</a:t>
            </a:r>
          </a:p>
          <a:p>
            <a:pPr marL="514350" indent="-514350" algn="l">
              <a:buFont typeface="+mj-lt"/>
              <a:buAutoNum type="arabicPeriod"/>
            </a:pPr>
            <a:r>
              <a:rPr lang="en-US" sz="2400" dirty="0">
                <a:solidFill>
                  <a:schemeClr val="tx1">
                    <a:lumMod val="65000"/>
                    <a:lumOff val="35000"/>
                  </a:schemeClr>
                </a:solidFill>
              </a:rPr>
              <a:t>Business Model &amp; Sales</a:t>
            </a:r>
          </a:p>
          <a:p>
            <a:pPr marL="514350" indent="-514350" algn="l">
              <a:buFont typeface="+mj-lt"/>
              <a:buAutoNum type="arabicPeriod"/>
            </a:pPr>
            <a:r>
              <a:rPr lang="en-US" sz="2400" dirty="0" smtClean="0">
                <a:solidFill>
                  <a:schemeClr val="tx1">
                    <a:lumMod val="65000"/>
                    <a:lumOff val="35000"/>
                  </a:schemeClr>
                </a:solidFill>
              </a:rPr>
              <a:t>Market Demand</a:t>
            </a:r>
          </a:p>
          <a:p>
            <a:pPr marL="514350" indent="-514350" algn="l">
              <a:buFont typeface="+mj-lt"/>
              <a:buAutoNum type="arabicPeriod"/>
            </a:pPr>
            <a:r>
              <a:rPr lang="en-US" sz="2400" dirty="0" smtClean="0">
                <a:solidFill>
                  <a:schemeClr val="tx1">
                    <a:lumMod val="65000"/>
                    <a:lumOff val="35000"/>
                  </a:schemeClr>
                </a:solidFill>
              </a:rPr>
              <a:t>Competition</a:t>
            </a:r>
          </a:p>
          <a:p>
            <a:pPr marL="514350" indent="-514350" algn="l">
              <a:buFont typeface="+mj-lt"/>
              <a:buAutoNum type="arabicPeriod"/>
            </a:pPr>
            <a:r>
              <a:rPr lang="en-US" sz="2400" dirty="0" smtClean="0">
                <a:solidFill>
                  <a:schemeClr val="tx1">
                    <a:lumMod val="65000"/>
                    <a:lumOff val="35000"/>
                  </a:schemeClr>
                </a:solidFill>
              </a:rPr>
              <a:t>Growth Opportunity</a:t>
            </a:r>
          </a:p>
          <a:p>
            <a:pPr marL="514350" indent="-514350" algn="l">
              <a:buFont typeface="+mj-lt"/>
              <a:buAutoNum type="arabicPeriod"/>
            </a:pPr>
            <a:r>
              <a:rPr lang="en-US" sz="2400" dirty="0" smtClean="0">
                <a:solidFill>
                  <a:schemeClr val="tx1">
                    <a:lumMod val="65000"/>
                    <a:lumOff val="35000"/>
                  </a:schemeClr>
                </a:solidFill>
              </a:rPr>
              <a:t>Management Team</a:t>
            </a:r>
          </a:p>
          <a:p>
            <a:pPr marL="514350" indent="-514350" algn="l">
              <a:buFont typeface="+mj-lt"/>
              <a:buAutoNum type="arabicPeriod"/>
            </a:pPr>
            <a:r>
              <a:rPr lang="en-US" sz="2400" dirty="0" smtClean="0">
                <a:solidFill>
                  <a:schemeClr val="tx1">
                    <a:lumMod val="65000"/>
                    <a:lumOff val="35000"/>
                  </a:schemeClr>
                </a:solidFill>
              </a:rPr>
              <a:t>Financial Projections</a:t>
            </a:r>
          </a:p>
          <a:p>
            <a:pPr marL="514350" indent="-514350" algn="l">
              <a:buFont typeface="+mj-lt"/>
              <a:buAutoNum type="arabicPeriod"/>
            </a:pPr>
            <a:r>
              <a:rPr lang="en-US" sz="2400" dirty="0" smtClean="0">
                <a:solidFill>
                  <a:schemeClr val="tx1">
                    <a:lumMod val="65000"/>
                    <a:lumOff val="35000"/>
                  </a:schemeClr>
                </a:solidFill>
              </a:rPr>
              <a:t>Financial Projections Chart</a:t>
            </a:r>
          </a:p>
          <a:p>
            <a:pPr marL="514350" indent="-514350" algn="l">
              <a:buFont typeface="+mj-lt"/>
              <a:buAutoNum type="arabicPeriod"/>
            </a:pPr>
            <a:r>
              <a:rPr lang="en-US" sz="2400" dirty="0" smtClean="0">
                <a:solidFill>
                  <a:schemeClr val="tx1">
                    <a:lumMod val="65000"/>
                    <a:lumOff val="35000"/>
                  </a:schemeClr>
                </a:solidFill>
              </a:rPr>
              <a:t>Investment Strategy &amp; Use of Funds</a:t>
            </a:r>
          </a:p>
          <a:p>
            <a:pPr algn="l"/>
            <a:endParaRPr lang="en-US" dirty="0"/>
          </a:p>
        </p:txBody>
      </p:sp>
      <p:sp>
        <p:nvSpPr>
          <p:cNvPr id="7" name="Content Placeholder 15"/>
          <p:cNvSpPr txBox="1">
            <a:spLocks/>
          </p:cNvSpPr>
          <p:nvPr/>
        </p:nvSpPr>
        <p:spPr>
          <a:xfrm>
            <a:off x="4795253" y="1600202"/>
            <a:ext cx="4038600" cy="3810000"/>
          </a:xfrm>
          <a:prstGeom prst="rect">
            <a:avLst/>
          </a:prstGeom>
        </p:spPr>
        <p:txBody>
          <a:bodyPr>
            <a:normAutofit/>
          </a:bodyPr>
          <a:lstStyle>
            <a:lvl1pPr marL="342619" indent="-342619" algn="l" defTabSz="456827" rtl="0" eaLnBrk="1" latinLnBrk="0" hangingPunct="1">
              <a:spcBef>
                <a:spcPct val="20000"/>
              </a:spcBef>
              <a:buClr>
                <a:srgbClr val="F58A32"/>
              </a:buClr>
              <a:buSzPct val="93000"/>
              <a:buFont typeface="Wingdings" charset="2"/>
              <a:buChar char=""/>
              <a:defRPr sz="3200" kern="1200">
                <a:solidFill>
                  <a:schemeClr val="tx1">
                    <a:lumMod val="65000"/>
                    <a:lumOff val="35000"/>
                  </a:schemeClr>
                </a:solidFill>
                <a:latin typeface="Gill Sans"/>
                <a:ea typeface="+mn-ea"/>
                <a:cs typeface="Gill Sans"/>
              </a:defRPr>
            </a:lvl1pPr>
            <a:lvl2pPr marL="742341" indent="-285515" algn="l" defTabSz="456827" rtl="0" eaLnBrk="1" latinLnBrk="0" hangingPunct="1">
              <a:spcBef>
                <a:spcPct val="20000"/>
              </a:spcBef>
              <a:buClr>
                <a:srgbClr val="F58A32"/>
              </a:buClr>
              <a:buSzPct val="93000"/>
              <a:buFont typeface="Wingdings" charset="2"/>
              <a:buChar char=""/>
              <a:defRPr sz="2800" kern="1200">
                <a:solidFill>
                  <a:schemeClr val="tx1">
                    <a:lumMod val="65000"/>
                    <a:lumOff val="35000"/>
                  </a:schemeClr>
                </a:solidFill>
                <a:latin typeface="Gill Sans"/>
                <a:ea typeface="+mn-ea"/>
                <a:cs typeface="Gill Sans"/>
              </a:defRPr>
            </a:lvl2pPr>
            <a:lvl3pPr marL="1142065" indent="-228413" algn="l" defTabSz="456827" rtl="0" eaLnBrk="1" latinLnBrk="0" hangingPunct="1">
              <a:spcBef>
                <a:spcPct val="20000"/>
              </a:spcBef>
              <a:buClr>
                <a:srgbClr val="F58A32"/>
              </a:buClr>
              <a:buSzPct val="93000"/>
              <a:buFont typeface="Wingdings" charset="2"/>
              <a:buChar char=""/>
              <a:defRPr sz="2400" kern="1200">
                <a:solidFill>
                  <a:schemeClr val="tx1">
                    <a:lumMod val="65000"/>
                    <a:lumOff val="35000"/>
                  </a:schemeClr>
                </a:solidFill>
                <a:latin typeface="Gill Sans"/>
                <a:ea typeface="+mn-ea"/>
                <a:cs typeface="Gill Sans"/>
              </a:defRPr>
            </a:lvl3pPr>
            <a:lvl4pPr marL="1598890" indent="-228413" algn="l" defTabSz="456827" rtl="0" eaLnBrk="1" latinLnBrk="0" hangingPunct="1">
              <a:spcBef>
                <a:spcPct val="20000"/>
              </a:spcBef>
              <a:buClr>
                <a:srgbClr val="F58A32"/>
              </a:buClr>
              <a:buSzPct val="93000"/>
              <a:buFont typeface="Wingdings" charset="2"/>
              <a:buChar char=""/>
              <a:defRPr sz="2000" kern="1200">
                <a:solidFill>
                  <a:schemeClr val="tx1">
                    <a:lumMod val="65000"/>
                    <a:lumOff val="35000"/>
                  </a:schemeClr>
                </a:solidFill>
                <a:latin typeface="Gill Sans"/>
                <a:ea typeface="+mn-ea"/>
                <a:cs typeface="Gill Sans"/>
              </a:defRPr>
            </a:lvl4pPr>
            <a:lvl5pPr marL="2055716" indent="-228413" algn="l" defTabSz="456827" rtl="0" eaLnBrk="1" latinLnBrk="0" hangingPunct="1">
              <a:spcBef>
                <a:spcPct val="20000"/>
              </a:spcBef>
              <a:buClr>
                <a:srgbClr val="F58A32"/>
              </a:buClr>
              <a:buSzPct val="93000"/>
              <a:buFont typeface="Wingdings" charset="2"/>
              <a:buChar char=""/>
              <a:defRPr sz="2000" kern="1200">
                <a:solidFill>
                  <a:schemeClr val="tx1">
                    <a:lumMod val="65000"/>
                    <a:lumOff val="35000"/>
                  </a:schemeClr>
                </a:solidFill>
                <a:latin typeface="Gill Sans"/>
                <a:ea typeface="+mn-ea"/>
                <a:cs typeface="Gill Sans"/>
              </a:defRPr>
            </a:lvl5pPr>
            <a:lvl6pPr marL="2512542" indent="-228413" algn="l" defTabSz="456827" rtl="0" eaLnBrk="1" latinLnBrk="0" hangingPunct="1">
              <a:spcBef>
                <a:spcPct val="20000"/>
              </a:spcBef>
              <a:buFont typeface="Arial"/>
              <a:buChar char="•"/>
              <a:defRPr sz="2000" kern="1200">
                <a:solidFill>
                  <a:schemeClr val="tx1"/>
                </a:solidFill>
                <a:latin typeface="+mn-lt"/>
                <a:ea typeface="+mn-ea"/>
                <a:cs typeface="+mn-cs"/>
              </a:defRPr>
            </a:lvl6pPr>
            <a:lvl7pPr marL="2969369" indent="-228413" algn="l" defTabSz="456827" rtl="0" eaLnBrk="1" latinLnBrk="0" hangingPunct="1">
              <a:spcBef>
                <a:spcPct val="20000"/>
              </a:spcBef>
              <a:buFont typeface="Arial"/>
              <a:buChar char="•"/>
              <a:defRPr sz="2000" kern="1200">
                <a:solidFill>
                  <a:schemeClr val="tx1"/>
                </a:solidFill>
                <a:latin typeface="+mn-lt"/>
                <a:ea typeface="+mn-ea"/>
                <a:cs typeface="+mn-cs"/>
              </a:defRPr>
            </a:lvl7pPr>
            <a:lvl8pPr marL="3426194" indent="-228413" algn="l" defTabSz="456827" rtl="0" eaLnBrk="1" latinLnBrk="0" hangingPunct="1">
              <a:spcBef>
                <a:spcPct val="20000"/>
              </a:spcBef>
              <a:buFont typeface="Arial"/>
              <a:buChar char="•"/>
              <a:defRPr sz="2000" kern="1200">
                <a:solidFill>
                  <a:schemeClr val="tx1"/>
                </a:solidFill>
                <a:latin typeface="+mn-lt"/>
                <a:ea typeface="+mn-ea"/>
                <a:cs typeface="+mn-cs"/>
              </a:defRPr>
            </a:lvl8pPr>
            <a:lvl9pPr marL="3883018" indent="-228413" algn="l" defTabSz="456827" rtl="0" eaLnBrk="1" latinLnBrk="0" hangingPunct="1">
              <a:spcBef>
                <a:spcPct val="20000"/>
              </a:spcBef>
              <a:buFont typeface="Arial"/>
              <a:buChar char="•"/>
              <a:defRPr sz="2000" kern="1200">
                <a:solidFill>
                  <a:schemeClr val="tx1"/>
                </a:solidFill>
                <a:latin typeface="+mn-lt"/>
                <a:ea typeface="+mn-ea"/>
                <a:cs typeface="+mn-cs"/>
              </a:defRPr>
            </a:lvl9pPr>
          </a:lstStyle>
          <a:p>
            <a:pPr marL="514350" indent="-514350">
              <a:buFont typeface="+mj-lt"/>
              <a:buAutoNum type="arabicPeriod" startAt="12"/>
            </a:pPr>
            <a:r>
              <a:rPr lang="en-US" sz="2000" dirty="0" smtClean="0"/>
              <a:t>Example: Funding Sought/Valuation Chart</a:t>
            </a:r>
          </a:p>
          <a:p>
            <a:pPr marL="514350" indent="-514350">
              <a:buFont typeface="+mj-lt"/>
              <a:buAutoNum type="arabicPeriod" startAt="12"/>
            </a:pPr>
            <a:r>
              <a:rPr lang="en-US" sz="2000" dirty="0" smtClean="0"/>
              <a:t>Company Milestones</a:t>
            </a:r>
          </a:p>
          <a:p>
            <a:pPr marL="514350" indent="-514350">
              <a:buFont typeface="+mj-lt"/>
              <a:buAutoNum type="arabicPeriod" startAt="12"/>
            </a:pPr>
            <a:r>
              <a:rPr lang="en-US" sz="2000" dirty="0" smtClean="0"/>
              <a:t>Example: Company Milestones</a:t>
            </a:r>
          </a:p>
          <a:p>
            <a:pPr marL="514350" indent="-514350">
              <a:buFont typeface="Wingdings" charset="2"/>
              <a:buNone/>
            </a:pPr>
            <a:r>
              <a:rPr lang="en-US" sz="2000" dirty="0" smtClean="0"/>
              <a:t>	ChartRisk Assessment</a:t>
            </a:r>
          </a:p>
          <a:p>
            <a:pPr marL="514350" indent="-514350">
              <a:buFont typeface="+mj-lt"/>
              <a:buAutoNum type="arabicPeriod" startAt="15"/>
            </a:pPr>
            <a:r>
              <a:rPr lang="en-US" sz="2000" dirty="0" smtClean="0"/>
              <a:t>Risk Assessment</a:t>
            </a:r>
          </a:p>
          <a:p>
            <a:pPr marL="514350" indent="-514350">
              <a:buFont typeface="+mj-lt"/>
              <a:buAutoNum type="arabicPeriod" startAt="15"/>
            </a:pPr>
            <a:r>
              <a:rPr lang="en-US" sz="2000" dirty="0" smtClean="0"/>
              <a:t>Exit Strategy</a:t>
            </a:r>
          </a:p>
          <a:p>
            <a:pPr marL="514350" indent="-514350">
              <a:buFont typeface="+mj-lt"/>
              <a:buAutoNum type="arabicPeriod" startAt="15"/>
            </a:pPr>
            <a:r>
              <a:rPr lang="en-US" sz="2000" dirty="0" smtClean="0"/>
              <a:t>Rules for the Pitch</a:t>
            </a:r>
          </a:p>
          <a:p>
            <a:pPr marL="514350" indent="-514350">
              <a:buFont typeface="+mj-lt"/>
              <a:buAutoNum type="arabicPeriod" startAt="15"/>
            </a:pPr>
            <a:r>
              <a:rPr lang="en-US" sz="2000" dirty="0" smtClean="0"/>
              <a:t>Key Questions to Answer</a:t>
            </a:r>
          </a:p>
          <a:p>
            <a:endParaRPr lang="en-US" sz="2000" dirty="0"/>
          </a:p>
        </p:txBody>
      </p:sp>
      <p:sp>
        <p:nvSpPr>
          <p:cNvPr id="8" name="TextBox 7"/>
          <p:cNvSpPr txBox="1"/>
          <p:nvPr/>
        </p:nvSpPr>
        <p:spPr>
          <a:xfrm>
            <a:off x="685800" y="5410200"/>
            <a:ext cx="3581400" cy="830997"/>
          </a:xfrm>
          <a:prstGeom prst="rect">
            <a:avLst/>
          </a:prstGeom>
          <a:noFill/>
        </p:spPr>
        <p:txBody>
          <a:bodyPr wrap="square" rtlCol="0">
            <a:spAutoFit/>
          </a:bodyPr>
          <a:lstStyle/>
          <a:p>
            <a:r>
              <a:rPr lang="en-US" sz="1200" dirty="0" smtClean="0">
                <a:latin typeface="Calibri"/>
                <a:cs typeface="Calibri"/>
              </a:rPr>
              <a:t>Resources:</a:t>
            </a:r>
          </a:p>
          <a:p>
            <a:r>
              <a:rPr lang="en-US" sz="1200" dirty="0" smtClean="0">
                <a:latin typeface="Calibri"/>
                <a:cs typeface="Calibri"/>
              </a:rPr>
              <a:t>Angel Capital Foundation </a:t>
            </a:r>
            <a:r>
              <a:rPr lang="en-US" sz="1200" dirty="0" smtClean="0">
                <a:latin typeface="Calibri"/>
                <a:cs typeface="Calibri"/>
                <a:sym typeface="Symbol"/>
              </a:rPr>
              <a:t> </a:t>
            </a:r>
            <a:r>
              <a:rPr lang="en-US" sz="1200" dirty="0" smtClean="0">
                <a:latin typeface="Calibri"/>
                <a:cs typeface="Calibri"/>
              </a:rPr>
              <a:t>Angel Resource Institute </a:t>
            </a:r>
            <a:r>
              <a:rPr lang="en-US" sz="1200" dirty="0" smtClean="0">
                <a:latin typeface="Calibri"/>
                <a:cs typeface="Calibri"/>
                <a:sym typeface="Symbol"/>
              </a:rPr>
              <a:t> Ohio TechAngels </a:t>
            </a:r>
          </a:p>
          <a:p>
            <a:r>
              <a:rPr lang="en-US" sz="1200" i="1" dirty="0" smtClean="0">
                <a:latin typeface="Calibri"/>
                <a:cs typeface="Calibri"/>
                <a:sym typeface="Symbol"/>
              </a:rPr>
              <a:t>The Entrepreneur’s Handboo</a:t>
            </a:r>
            <a:r>
              <a:rPr lang="en-US" sz="1100" i="1" dirty="0" smtClean="0">
                <a:latin typeface="Calibri"/>
                <a:cs typeface="Calibri"/>
                <a:sym typeface="Symbol"/>
              </a:rPr>
              <a:t>k</a:t>
            </a:r>
            <a:r>
              <a:rPr lang="en-US" sz="1100" dirty="0" smtClean="0">
                <a:latin typeface="Calibri"/>
                <a:cs typeface="Calibri"/>
                <a:sym typeface="Symbol"/>
              </a:rPr>
              <a:t> </a:t>
            </a:r>
          </a:p>
        </p:txBody>
      </p:sp>
    </p:spTree>
    <p:extLst>
      <p:ext uri="{BB962C8B-B14F-4D97-AF65-F5344CB8AC3E}">
        <p14:creationId xmlns:p14="http://schemas.microsoft.com/office/powerpoint/2010/main" val="34839115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539734" y="149867"/>
            <a:ext cx="3883525" cy="814703"/>
          </a:xfrm>
          <a:prstGeom prst="rect">
            <a:avLst/>
          </a:prstGeom>
          <a:noFill/>
          <a:ln>
            <a:noFill/>
          </a:ln>
        </p:spPr>
        <p:txBody>
          <a:bodyPr wrap="square" lIns="82048" tIns="41025" rIns="82048" bIns="41025" rtlCol="0">
            <a:spAutoFit/>
          </a:bodyPr>
          <a:lstStyle/>
          <a:p>
            <a:r>
              <a:rPr lang="en-US" sz="4800" dirty="0" smtClean="0">
                <a:solidFill>
                  <a:srgbClr val="3A92C0"/>
                </a:solidFill>
                <a:latin typeface="Avenir Heavy"/>
                <a:cs typeface="Avenir Heavy"/>
              </a:rPr>
              <a:t>1. Title Slide</a:t>
            </a:r>
            <a:endParaRPr lang="en-US" sz="4800" dirty="0">
              <a:solidFill>
                <a:srgbClr val="3A92C0"/>
              </a:solidFill>
              <a:latin typeface="Avenir Heavy"/>
              <a:cs typeface="Avenir Heavy"/>
            </a:endParaRPr>
          </a:p>
        </p:txBody>
      </p:sp>
      <p:sp>
        <p:nvSpPr>
          <p:cNvPr id="5" name="TextBox 4"/>
          <p:cNvSpPr txBox="1"/>
          <p:nvPr/>
        </p:nvSpPr>
        <p:spPr>
          <a:xfrm>
            <a:off x="0" y="964570"/>
            <a:ext cx="9144000" cy="5990622"/>
          </a:xfrm>
          <a:prstGeom prst="rect">
            <a:avLst/>
          </a:prstGeom>
          <a:noFill/>
        </p:spPr>
        <p:txBody>
          <a:bodyPr wrap="square" lIns="82048" tIns="41025" rIns="82048" bIns="41025" rtlCol="0">
            <a:spAutoFit/>
          </a:bodyPr>
          <a:lstStyle/>
          <a:p>
            <a:pPr marL="342900" indent="-342900">
              <a:lnSpc>
                <a:spcPct val="110000"/>
              </a:lnSpc>
              <a:spcAft>
                <a:spcPts val="1077"/>
              </a:spcAft>
              <a:buClr>
                <a:schemeClr val="accent6"/>
              </a:buClr>
              <a:buSzPct val="93000"/>
              <a:buFont typeface="Wingdings" charset="2"/>
              <a:buChar char=""/>
            </a:pPr>
            <a:r>
              <a:rPr lang="en-US" sz="2400" dirty="0">
                <a:solidFill>
                  <a:srgbClr val="595959"/>
                </a:solidFill>
                <a:latin typeface="Gill Sans"/>
                <a:cs typeface="Gill Sans"/>
              </a:rPr>
              <a:t> </a:t>
            </a:r>
            <a:r>
              <a:rPr lang="en-US" sz="2400" dirty="0" smtClean="0">
                <a:solidFill>
                  <a:srgbClr val="595959"/>
                </a:solidFill>
                <a:latin typeface="Gill Sans"/>
                <a:cs typeface="Gill Sans"/>
              </a:rPr>
              <a:t>Introduce yourself and your title</a:t>
            </a:r>
          </a:p>
          <a:p>
            <a:pPr marL="342900" indent="-342900">
              <a:lnSpc>
                <a:spcPct val="110000"/>
              </a:lnSpc>
              <a:spcAft>
                <a:spcPts val="1077"/>
              </a:spcAft>
              <a:buClr>
                <a:schemeClr val="accent6"/>
              </a:buClr>
              <a:buSzPct val="93000"/>
              <a:buFont typeface="Wingdings" charset="2"/>
              <a:buChar char=""/>
            </a:pPr>
            <a:r>
              <a:rPr lang="en-US" sz="2400" dirty="0" smtClean="0">
                <a:solidFill>
                  <a:srgbClr val="595959"/>
                </a:solidFill>
                <a:latin typeface="Gill Sans"/>
                <a:cs typeface="Gill Sans"/>
              </a:rPr>
              <a:t> Feature company name/graphics</a:t>
            </a:r>
          </a:p>
          <a:p>
            <a:pPr marL="342900" indent="-342900">
              <a:lnSpc>
                <a:spcPct val="110000"/>
              </a:lnSpc>
              <a:spcAft>
                <a:spcPts val="1077"/>
              </a:spcAft>
              <a:buClr>
                <a:schemeClr val="accent6"/>
              </a:buClr>
              <a:buSzPct val="93000"/>
              <a:buFont typeface="Wingdings" charset="2"/>
              <a:buChar char=""/>
            </a:pPr>
            <a:r>
              <a:rPr lang="en-US" sz="2400" dirty="0" smtClean="0">
                <a:solidFill>
                  <a:srgbClr val="595959"/>
                </a:solidFill>
                <a:latin typeface="Gill Sans"/>
                <a:cs typeface="Gill Sans"/>
              </a:rPr>
              <a:t> Deliver your two-line elevator pitch</a:t>
            </a:r>
          </a:p>
          <a:p>
            <a:pPr marL="342900" indent="-342900">
              <a:lnSpc>
                <a:spcPct val="110000"/>
              </a:lnSpc>
              <a:spcAft>
                <a:spcPts val="1077"/>
              </a:spcAft>
              <a:buClr>
                <a:schemeClr val="accent6"/>
              </a:buClr>
              <a:buSzPct val="93000"/>
              <a:buFont typeface="Wingdings" charset="2"/>
              <a:buChar char=""/>
            </a:pPr>
            <a:r>
              <a:rPr lang="en-US" sz="2400" dirty="0" smtClean="0">
                <a:solidFill>
                  <a:srgbClr val="595959"/>
                </a:solidFill>
                <a:latin typeface="Gill Sans"/>
                <a:cs typeface="Gill Sans"/>
              </a:rPr>
              <a:t> Share a brief company history</a:t>
            </a:r>
          </a:p>
          <a:p>
            <a:pPr marL="342900" indent="-342900">
              <a:lnSpc>
                <a:spcPct val="110000"/>
              </a:lnSpc>
              <a:spcAft>
                <a:spcPts val="1077"/>
              </a:spcAft>
              <a:buClr>
                <a:schemeClr val="accent6"/>
              </a:buClr>
              <a:buSzPct val="93000"/>
              <a:buFont typeface="Wingdings" charset="2"/>
              <a:buChar char=""/>
            </a:pPr>
            <a:r>
              <a:rPr lang="en-GB" sz="2400" dirty="0">
                <a:solidFill>
                  <a:srgbClr val="595959"/>
                </a:solidFill>
                <a:latin typeface="Gill Sans"/>
                <a:cs typeface="Gill Sans"/>
              </a:rPr>
              <a:t>Year founded &amp; 1-2 sentences:  e.g. “We founded XYZ in 2008 as a medical device company to commercialize uniquely effective wound treatment appliances. We have a working prototype and have filed our 510(k) application.”</a:t>
            </a:r>
          </a:p>
          <a:p>
            <a:pPr marL="342900" indent="-342900">
              <a:lnSpc>
                <a:spcPct val="110000"/>
              </a:lnSpc>
              <a:spcAft>
                <a:spcPts val="1077"/>
              </a:spcAft>
              <a:buClr>
                <a:schemeClr val="accent6"/>
              </a:buClr>
              <a:buSzPct val="93000"/>
              <a:buFont typeface="Wingdings" charset="2"/>
              <a:buChar char=""/>
            </a:pPr>
            <a:r>
              <a:rPr lang="en-US" sz="2400" dirty="0" smtClean="0">
                <a:solidFill>
                  <a:srgbClr val="595959"/>
                </a:solidFill>
                <a:latin typeface="Gill Sans"/>
                <a:cs typeface="Gill Sans"/>
              </a:rPr>
              <a:t> State why you are there</a:t>
            </a:r>
            <a:endParaRPr lang="en-US" sz="1600" dirty="0" smtClean="0">
              <a:solidFill>
                <a:srgbClr val="595959"/>
              </a:solidFill>
              <a:latin typeface="Gill Sans"/>
              <a:cs typeface="Gill Sans"/>
            </a:endParaRPr>
          </a:p>
          <a:p>
            <a:pPr>
              <a:lnSpc>
                <a:spcPct val="110000"/>
              </a:lnSpc>
              <a:spcAft>
                <a:spcPts val="1077"/>
              </a:spcAft>
              <a:buClr>
                <a:schemeClr val="accent6"/>
              </a:buClr>
              <a:buSzPct val="93000"/>
            </a:pPr>
            <a:r>
              <a:rPr lang="en-US" sz="1600" dirty="0">
                <a:solidFill>
                  <a:srgbClr val="595959"/>
                </a:solidFill>
                <a:latin typeface="Gill Sans"/>
                <a:cs typeface="Gill Sans"/>
              </a:rPr>
              <a:t> </a:t>
            </a:r>
            <a:r>
              <a:rPr lang="en-US" sz="1600" dirty="0" smtClean="0">
                <a:solidFill>
                  <a:srgbClr val="595959"/>
                </a:solidFill>
                <a:latin typeface="Gill Sans"/>
                <a:cs typeface="Gill Sans"/>
              </a:rPr>
              <a:t>  </a:t>
            </a:r>
            <a:endParaRPr lang="en-US" sz="1400" dirty="0">
              <a:solidFill>
                <a:srgbClr val="595959"/>
              </a:solidFill>
              <a:latin typeface="Gill Sans"/>
              <a:cs typeface="Gill Sans"/>
            </a:endParaRPr>
          </a:p>
          <a:p>
            <a:pPr marL="256402" indent="-256402">
              <a:lnSpc>
                <a:spcPct val="110000"/>
              </a:lnSpc>
              <a:spcAft>
                <a:spcPts val="1077"/>
              </a:spcAft>
              <a:buClr>
                <a:schemeClr val="accent6"/>
              </a:buClr>
              <a:buSzPct val="93000"/>
              <a:buFont typeface="Wingdings" charset="2"/>
              <a:buChar char=""/>
            </a:pPr>
            <a:endParaRPr lang="en-US" sz="1400" dirty="0">
              <a:solidFill>
                <a:srgbClr val="595959"/>
              </a:solidFill>
              <a:latin typeface="Gill Sans"/>
              <a:cs typeface="Gill Sans"/>
            </a:endParaRPr>
          </a:p>
          <a:p>
            <a:pPr marL="256402" indent="-256402">
              <a:lnSpc>
                <a:spcPct val="110000"/>
              </a:lnSpc>
              <a:spcAft>
                <a:spcPts val="1077"/>
              </a:spcAft>
              <a:buClr>
                <a:schemeClr val="accent6"/>
              </a:buClr>
              <a:buSzPct val="93000"/>
              <a:buFont typeface="Wingdings" charset="2"/>
              <a:buChar char=""/>
            </a:pPr>
            <a:endParaRPr lang="en-US" sz="1400" dirty="0">
              <a:solidFill>
                <a:srgbClr val="595959"/>
              </a:solidFill>
              <a:latin typeface="Gill Sans"/>
              <a:cs typeface="Gill Sans"/>
            </a:endParaRPr>
          </a:p>
          <a:p>
            <a:pPr marL="256402" indent="-256402">
              <a:lnSpc>
                <a:spcPct val="110000"/>
              </a:lnSpc>
              <a:spcAft>
                <a:spcPts val="1077"/>
              </a:spcAft>
              <a:buClr>
                <a:schemeClr val="accent6"/>
              </a:buClr>
              <a:buSzPct val="93000"/>
              <a:buFont typeface="Wingdings" charset="2"/>
              <a:buChar char=""/>
            </a:pPr>
            <a:endParaRPr lang="en-US" sz="1400" dirty="0">
              <a:solidFill>
                <a:srgbClr val="595959"/>
              </a:solidFill>
              <a:latin typeface="Gill Sans"/>
              <a:cs typeface="Gill Sans"/>
            </a:endParaRPr>
          </a:p>
        </p:txBody>
      </p:sp>
      <p:sp>
        <p:nvSpPr>
          <p:cNvPr id="2" name="TextBox 1"/>
          <p:cNvSpPr txBox="1"/>
          <p:nvPr/>
        </p:nvSpPr>
        <p:spPr>
          <a:xfrm>
            <a:off x="1398125" y="5838739"/>
            <a:ext cx="5824281" cy="523220"/>
          </a:xfrm>
          <a:prstGeom prst="rect">
            <a:avLst/>
          </a:prstGeom>
          <a:noFill/>
        </p:spPr>
        <p:txBody>
          <a:bodyPr wrap="none" rtlCol="0">
            <a:spAutoFit/>
          </a:bodyPr>
          <a:lstStyle/>
          <a:p>
            <a:r>
              <a:rPr lang="en-US" sz="2800" dirty="0" smtClean="0">
                <a:solidFill>
                  <a:srgbClr val="F58A32"/>
                </a:solidFill>
              </a:rPr>
              <a:t>Spend less than 2 minutes on this slide</a:t>
            </a:r>
            <a:endParaRPr lang="en-US" sz="2800" dirty="0">
              <a:solidFill>
                <a:srgbClr val="F58A32"/>
              </a:solidFill>
            </a:endParaRPr>
          </a:p>
        </p:txBody>
      </p:sp>
    </p:spTree>
    <p:extLst>
      <p:ext uri="{BB962C8B-B14F-4D97-AF65-F5344CB8AC3E}">
        <p14:creationId xmlns:p14="http://schemas.microsoft.com/office/powerpoint/2010/main" val="6501939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591645" y="375389"/>
            <a:ext cx="6095999" cy="821515"/>
          </a:xfrm>
          <a:prstGeom prst="rect">
            <a:avLst/>
          </a:prstGeom>
          <a:noFill/>
          <a:ln>
            <a:noFill/>
          </a:ln>
        </p:spPr>
        <p:txBody>
          <a:bodyPr wrap="square" lIns="82048" tIns="41025" rIns="82048" bIns="41025" rtlCol="0">
            <a:spAutoFit/>
          </a:bodyPr>
          <a:lstStyle/>
          <a:p>
            <a:r>
              <a:rPr lang="en-US" sz="4800" dirty="0">
                <a:solidFill>
                  <a:srgbClr val="3A92C0"/>
                </a:solidFill>
                <a:latin typeface="Avenir Heavy"/>
                <a:cs typeface="Avenir Heavy"/>
              </a:rPr>
              <a:t>2</a:t>
            </a:r>
            <a:r>
              <a:rPr lang="en-US" sz="4800" dirty="0" smtClean="0">
                <a:solidFill>
                  <a:srgbClr val="3A92C0"/>
                </a:solidFill>
                <a:latin typeface="Avenir Heavy"/>
                <a:cs typeface="Avenir Heavy"/>
              </a:rPr>
              <a:t>. Market  Problem</a:t>
            </a:r>
            <a:endParaRPr lang="en-US" sz="4800" dirty="0">
              <a:solidFill>
                <a:srgbClr val="3A92C0"/>
              </a:solidFill>
              <a:latin typeface="Avenir Heavy"/>
              <a:cs typeface="Avenir Heavy"/>
            </a:endParaRPr>
          </a:p>
        </p:txBody>
      </p:sp>
      <p:sp>
        <p:nvSpPr>
          <p:cNvPr id="5" name="TextBox 4"/>
          <p:cNvSpPr txBox="1"/>
          <p:nvPr/>
        </p:nvSpPr>
        <p:spPr>
          <a:xfrm>
            <a:off x="1030625" y="1776336"/>
            <a:ext cx="7479175" cy="5077552"/>
          </a:xfrm>
          <a:prstGeom prst="rect">
            <a:avLst/>
          </a:prstGeom>
          <a:noFill/>
        </p:spPr>
        <p:txBody>
          <a:bodyPr wrap="square" lIns="82048" tIns="41025" rIns="82048" bIns="41025" rtlCol="0">
            <a:spAutoFit/>
          </a:bodyPr>
          <a:lstStyle/>
          <a:p>
            <a:pPr marL="342900" indent="-342900">
              <a:lnSpc>
                <a:spcPct val="110000"/>
              </a:lnSpc>
              <a:spcAft>
                <a:spcPts val="1077"/>
              </a:spcAft>
              <a:buClr>
                <a:schemeClr val="accent6"/>
              </a:buClr>
              <a:buSzPct val="93000"/>
              <a:buFont typeface="Wingdings" charset="2"/>
              <a:buChar char=""/>
            </a:pPr>
            <a:r>
              <a:rPr lang="en-US" sz="2400" dirty="0" smtClean="0">
                <a:solidFill>
                  <a:srgbClr val="595959"/>
                </a:solidFill>
                <a:latin typeface="Gill Sans"/>
                <a:cs typeface="Gill Sans"/>
              </a:rPr>
              <a:t>Clearly communicate the “problem” in the market and   lay the foundation for the following slides</a:t>
            </a:r>
          </a:p>
          <a:p>
            <a:pPr marL="342900" indent="-342900">
              <a:lnSpc>
                <a:spcPct val="110000"/>
              </a:lnSpc>
              <a:spcAft>
                <a:spcPts val="1077"/>
              </a:spcAft>
              <a:buClr>
                <a:schemeClr val="accent6"/>
              </a:buClr>
              <a:buSzPct val="93000"/>
              <a:buFont typeface="Wingdings" charset="2"/>
              <a:buChar char=""/>
            </a:pPr>
            <a:r>
              <a:rPr lang="en-US" sz="2400" dirty="0" smtClean="0">
                <a:solidFill>
                  <a:srgbClr val="595959"/>
                </a:solidFill>
                <a:latin typeface="Gill Sans"/>
                <a:cs typeface="Gill Sans"/>
              </a:rPr>
              <a:t>Provide two example that relate to your solution’s “unfair advantage”</a:t>
            </a:r>
          </a:p>
          <a:p>
            <a:pPr marL="457200" indent="-457200">
              <a:lnSpc>
                <a:spcPct val="110000"/>
              </a:lnSpc>
              <a:spcAft>
                <a:spcPts val="1077"/>
              </a:spcAft>
              <a:buClr>
                <a:schemeClr val="accent6"/>
              </a:buClr>
              <a:buSzPct val="94000"/>
              <a:buFont typeface="Wingdings" charset="2"/>
              <a:buChar char=""/>
            </a:pPr>
            <a:r>
              <a:rPr lang="en-US" sz="2800" dirty="0" smtClean="0">
                <a:solidFill>
                  <a:srgbClr val="3A92C0"/>
                </a:solidFill>
                <a:latin typeface="Gill Sans"/>
                <a:cs typeface="Gill Sans"/>
              </a:rPr>
              <a:t>Include these key points</a:t>
            </a:r>
          </a:p>
          <a:p>
            <a:pPr>
              <a:lnSpc>
                <a:spcPct val="110000"/>
              </a:lnSpc>
              <a:spcAft>
                <a:spcPts val="1077"/>
              </a:spcAft>
              <a:buClr>
                <a:schemeClr val="accent6"/>
              </a:buClr>
              <a:buSzPct val="94000"/>
            </a:pPr>
            <a:r>
              <a:rPr lang="en-US" sz="2400" dirty="0">
                <a:solidFill>
                  <a:srgbClr val="3A92C0"/>
                </a:solidFill>
                <a:latin typeface="Gill Sans"/>
                <a:cs typeface="Gill Sans"/>
              </a:rPr>
              <a:t> </a:t>
            </a:r>
            <a:r>
              <a:rPr lang="en-US" sz="2400" dirty="0" smtClean="0">
                <a:solidFill>
                  <a:srgbClr val="3A92C0"/>
                </a:solidFill>
                <a:latin typeface="Gill Sans"/>
                <a:cs typeface="Gill Sans"/>
              </a:rPr>
              <a:t>   </a:t>
            </a:r>
            <a:r>
              <a:rPr lang="en-US" sz="2000" dirty="0" smtClean="0">
                <a:solidFill>
                  <a:schemeClr val="tx1">
                    <a:lumMod val="65000"/>
                    <a:lumOff val="35000"/>
                  </a:schemeClr>
                </a:solidFill>
                <a:latin typeface="Gill Sans"/>
                <a:cs typeface="Gill Sans"/>
              </a:rPr>
              <a:t>How do you know there is a “problem” in the market…</a:t>
            </a:r>
          </a:p>
          <a:p>
            <a:pPr>
              <a:lnSpc>
                <a:spcPct val="110000"/>
              </a:lnSpc>
              <a:spcAft>
                <a:spcPts val="1077"/>
              </a:spcAft>
              <a:buClr>
                <a:schemeClr val="accent6"/>
              </a:buClr>
              <a:buSzPct val="94000"/>
            </a:pPr>
            <a:r>
              <a:rPr lang="en-US" sz="2000" dirty="0" smtClean="0">
                <a:solidFill>
                  <a:schemeClr val="tx1">
                    <a:lumMod val="65000"/>
                    <a:lumOff val="35000"/>
                  </a:schemeClr>
                </a:solidFill>
                <a:latin typeface="Gill Sans"/>
                <a:cs typeface="Gill Sans"/>
              </a:rPr>
              <a:t>     What are the market needs…</a:t>
            </a:r>
          </a:p>
          <a:p>
            <a:pPr>
              <a:lnSpc>
                <a:spcPct val="110000"/>
              </a:lnSpc>
              <a:spcAft>
                <a:spcPts val="1077"/>
              </a:spcAft>
              <a:buClr>
                <a:schemeClr val="accent6"/>
              </a:buClr>
              <a:buSzPct val="94000"/>
            </a:pPr>
            <a:r>
              <a:rPr lang="en-US" sz="2000" dirty="0" smtClean="0">
                <a:solidFill>
                  <a:schemeClr val="tx1">
                    <a:lumMod val="65000"/>
                    <a:lumOff val="35000"/>
                  </a:schemeClr>
                </a:solidFill>
                <a:latin typeface="Gill Sans"/>
                <a:cs typeface="Gill Sans"/>
              </a:rPr>
              <a:t>     The cost of the problem…   </a:t>
            </a:r>
            <a:endParaRPr lang="en-US" sz="2000" dirty="0">
              <a:solidFill>
                <a:schemeClr val="tx1">
                  <a:lumMod val="65000"/>
                  <a:lumOff val="35000"/>
                </a:schemeClr>
              </a:solidFill>
              <a:latin typeface="Gill Sans"/>
              <a:cs typeface="Gill Sans"/>
            </a:endParaRPr>
          </a:p>
          <a:p>
            <a:pPr marL="256402" indent="-256402">
              <a:lnSpc>
                <a:spcPct val="110000"/>
              </a:lnSpc>
              <a:spcAft>
                <a:spcPts val="1077"/>
              </a:spcAft>
              <a:buClr>
                <a:schemeClr val="accent6"/>
              </a:buClr>
              <a:buSzPct val="93000"/>
              <a:buFont typeface="Wingdings" charset="2"/>
              <a:buChar char=""/>
            </a:pPr>
            <a:endParaRPr lang="en-US" sz="1400" dirty="0">
              <a:solidFill>
                <a:srgbClr val="595959"/>
              </a:solidFill>
              <a:latin typeface="Gill Sans"/>
              <a:cs typeface="Gill Sans"/>
            </a:endParaRPr>
          </a:p>
          <a:p>
            <a:pPr marL="256402" indent="-256402">
              <a:lnSpc>
                <a:spcPct val="110000"/>
              </a:lnSpc>
              <a:spcAft>
                <a:spcPts val="1077"/>
              </a:spcAft>
              <a:buClr>
                <a:schemeClr val="accent6"/>
              </a:buClr>
              <a:buSzPct val="93000"/>
              <a:buFont typeface="Wingdings" charset="2"/>
              <a:buChar char=""/>
            </a:pPr>
            <a:endParaRPr lang="en-US" sz="1400" dirty="0">
              <a:solidFill>
                <a:srgbClr val="595959"/>
              </a:solidFill>
              <a:latin typeface="Gill Sans"/>
              <a:cs typeface="Gill Sans"/>
            </a:endParaRPr>
          </a:p>
          <a:p>
            <a:pPr marL="256402" indent="-256402">
              <a:lnSpc>
                <a:spcPct val="110000"/>
              </a:lnSpc>
              <a:spcAft>
                <a:spcPts val="1077"/>
              </a:spcAft>
              <a:buClr>
                <a:schemeClr val="accent6"/>
              </a:buClr>
              <a:buSzPct val="93000"/>
              <a:buFont typeface="Wingdings" charset="2"/>
              <a:buChar char=""/>
            </a:pPr>
            <a:endParaRPr lang="en-US" sz="1400" dirty="0">
              <a:solidFill>
                <a:srgbClr val="595959"/>
              </a:solidFill>
              <a:latin typeface="Gill Sans"/>
              <a:cs typeface="Gill Sans"/>
            </a:endParaRPr>
          </a:p>
        </p:txBody>
      </p:sp>
    </p:spTree>
    <p:extLst>
      <p:ext uri="{BB962C8B-B14F-4D97-AF65-F5344CB8AC3E}">
        <p14:creationId xmlns:p14="http://schemas.microsoft.com/office/powerpoint/2010/main" val="40128818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926925" y="375389"/>
            <a:ext cx="6095999" cy="821515"/>
          </a:xfrm>
          <a:prstGeom prst="rect">
            <a:avLst/>
          </a:prstGeom>
          <a:noFill/>
          <a:ln>
            <a:noFill/>
          </a:ln>
        </p:spPr>
        <p:txBody>
          <a:bodyPr wrap="square" lIns="82048" tIns="41025" rIns="82048" bIns="41025" rtlCol="0">
            <a:spAutoFit/>
          </a:bodyPr>
          <a:lstStyle/>
          <a:p>
            <a:r>
              <a:rPr lang="en-US" sz="4800" dirty="0">
                <a:solidFill>
                  <a:srgbClr val="3A92C0"/>
                </a:solidFill>
                <a:latin typeface="Avenir Heavy"/>
                <a:cs typeface="Avenir Heavy"/>
              </a:rPr>
              <a:t>3</a:t>
            </a:r>
            <a:r>
              <a:rPr lang="en-US" sz="4800" dirty="0" smtClean="0">
                <a:solidFill>
                  <a:srgbClr val="3A92C0"/>
                </a:solidFill>
                <a:latin typeface="Avenir Heavy"/>
                <a:cs typeface="Avenir Heavy"/>
              </a:rPr>
              <a:t>. Your Solution</a:t>
            </a:r>
            <a:endParaRPr lang="en-US" sz="4800" dirty="0">
              <a:solidFill>
                <a:srgbClr val="3A92C0"/>
              </a:solidFill>
              <a:latin typeface="Avenir Heavy"/>
              <a:cs typeface="Avenir Heavy"/>
            </a:endParaRPr>
          </a:p>
        </p:txBody>
      </p:sp>
      <p:sp>
        <p:nvSpPr>
          <p:cNvPr id="4" name="Content Placeholder 2"/>
          <p:cNvSpPr txBox="1">
            <a:spLocks/>
          </p:cNvSpPr>
          <p:nvPr/>
        </p:nvSpPr>
        <p:spPr>
          <a:xfrm>
            <a:off x="457200" y="1466516"/>
            <a:ext cx="8229600" cy="4525963"/>
          </a:xfrm>
          <a:prstGeom prst="rect">
            <a:avLst/>
          </a:prstGeom>
        </p:spPr>
        <p:txBody>
          <a:bodyPr vert="horz" lIns="91365" tIns="45683" rIns="91365" bIns="45683" rtlCol="0">
            <a:normAutofit fontScale="62500" lnSpcReduction="20000"/>
          </a:bodyPr>
          <a:lstStyle>
            <a:lvl1pPr marL="0" indent="0" algn="ctr" defTabSz="456827" rtl="0" eaLnBrk="1" latinLnBrk="0" hangingPunct="1">
              <a:spcBef>
                <a:spcPct val="20000"/>
              </a:spcBef>
              <a:buClr>
                <a:srgbClr val="F58A32"/>
              </a:buClr>
              <a:buSzPct val="93000"/>
              <a:buFont typeface="Wingdings" charset="2"/>
              <a:buNone/>
              <a:defRPr sz="3200" kern="1200">
                <a:solidFill>
                  <a:schemeClr val="tx1">
                    <a:tint val="75000"/>
                  </a:schemeClr>
                </a:solidFill>
                <a:latin typeface="Gill Sans"/>
                <a:ea typeface="+mn-ea"/>
                <a:cs typeface="Gill Sans"/>
              </a:defRPr>
            </a:lvl1pPr>
            <a:lvl2pPr marL="456827" indent="0" algn="ctr" defTabSz="456827" rtl="0" eaLnBrk="1" latinLnBrk="0" hangingPunct="1">
              <a:spcBef>
                <a:spcPct val="20000"/>
              </a:spcBef>
              <a:buClr>
                <a:srgbClr val="F58A32"/>
              </a:buClr>
              <a:buSzPct val="93000"/>
              <a:buFont typeface="Wingdings" charset="2"/>
              <a:buNone/>
              <a:defRPr sz="2800" kern="1200">
                <a:solidFill>
                  <a:schemeClr val="tx1">
                    <a:tint val="75000"/>
                  </a:schemeClr>
                </a:solidFill>
                <a:latin typeface="Gill Sans"/>
                <a:ea typeface="+mn-ea"/>
                <a:cs typeface="Gill Sans"/>
              </a:defRPr>
            </a:lvl2pPr>
            <a:lvl3pPr marL="913651" indent="0" algn="ctr" defTabSz="456827" rtl="0" eaLnBrk="1" latinLnBrk="0" hangingPunct="1">
              <a:spcBef>
                <a:spcPct val="20000"/>
              </a:spcBef>
              <a:buClr>
                <a:srgbClr val="F58A32"/>
              </a:buClr>
              <a:buSzPct val="93000"/>
              <a:buFont typeface="Wingdings" charset="2"/>
              <a:buNone/>
              <a:defRPr sz="2400" kern="1200">
                <a:solidFill>
                  <a:schemeClr val="tx1">
                    <a:tint val="75000"/>
                  </a:schemeClr>
                </a:solidFill>
                <a:latin typeface="Gill Sans"/>
                <a:ea typeface="+mn-ea"/>
                <a:cs typeface="Gill Sans"/>
              </a:defRPr>
            </a:lvl3pPr>
            <a:lvl4pPr marL="1370479" indent="0" algn="ctr" defTabSz="456827" rtl="0" eaLnBrk="1" latinLnBrk="0" hangingPunct="1">
              <a:spcBef>
                <a:spcPct val="20000"/>
              </a:spcBef>
              <a:buClr>
                <a:srgbClr val="F58A32"/>
              </a:buClr>
              <a:buSzPct val="93000"/>
              <a:buFont typeface="Wingdings" charset="2"/>
              <a:buNone/>
              <a:defRPr sz="2000" kern="1200">
                <a:solidFill>
                  <a:schemeClr val="tx1">
                    <a:tint val="75000"/>
                  </a:schemeClr>
                </a:solidFill>
                <a:latin typeface="Gill Sans"/>
                <a:ea typeface="+mn-ea"/>
                <a:cs typeface="Gill Sans"/>
              </a:defRPr>
            </a:lvl4pPr>
            <a:lvl5pPr marL="1827303" indent="0" algn="ctr" defTabSz="456827" rtl="0" eaLnBrk="1" latinLnBrk="0" hangingPunct="1">
              <a:spcBef>
                <a:spcPct val="20000"/>
              </a:spcBef>
              <a:buClr>
                <a:srgbClr val="F58A32"/>
              </a:buClr>
              <a:buSzPct val="93000"/>
              <a:buFont typeface="Wingdings" charset="2"/>
              <a:buNone/>
              <a:defRPr sz="2000" kern="1200">
                <a:solidFill>
                  <a:schemeClr val="tx1">
                    <a:tint val="75000"/>
                  </a:schemeClr>
                </a:solidFill>
                <a:latin typeface="Gill Sans"/>
                <a:ea typeface="+mn-ea"/>
                <a:cs typeface="Gill Sans"/>
              </a:defRPr>
            </a:lvl5pPr>
            <a:lvl6pPr marL="2284131" indent="0" algn="ctr" defTabSz="456827"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0955" indent="0" algn="ctr" defTabSz="456827" rtl="0" eaLnBrk="1" latinLnBrk="0" hangingPunct="1">
              <a:spcBef>
                <a:spcPct val="20000"/>
              </a:spcBef>
              <a:buFont typeface="Arial"/>
              <a:buNone/>
              <a:defRPr sz="2000" kern="1200">
                <a:solidFill>
                  <a:schemeClr val="tx1">
                    <a:tint val="75000"/>
                  </a:schemeClr>
                </a:solidFill>
                <a:latin typeface="+mn-lt"/>
                <a:ea typeface="+mn-ea"/>
                <a:cs typeface="+mn-cs"/>
              </a:defRPr>
            </a:lvl7pPr>
            <a:lvl8pPr marL="3197782" indent="0" algn="ctr" defTabSz="456827"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4606" indent="0" algn="ctr" defTabSz="456827"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marL="457200" indent="-457200" algn="l">
              <a:buFont typeface="Wingdings" charset="2"/>
              <a:buChar char=""/>
            </a:pPr>
            <a:r>
              <a:rPr lang="en-US" dirty="0" smtClean="0">
                <a:solidFill>
                  <a:schemeClr val="tx1">
                    <a:lumMod val="65000"/>
                    <a:lumOff val="35000"/>
                  </a:schemeClr>
                </a:solidFill>
              </a:rPr>
              <a:t>Discuss how your product or service solves the marketplace problem for customers</a:t>
            </a:r>
          </a:p>
          <a:p>
            <a:pPr marL="457200" indent="-457200" algn="l">
              <a:buFont typeface="Wingdings" charset="2"/>
              <a:buChar char=""/>
            </a:pPr>
            <a:r>
              <a:rPr lang="en-US" dirty="0" smtClean="0">
                <a:solidFill>
                  <a:schemeClr val="tx1">
                    <a:lumMod val="65000"/>
                    <a:lumOff val="35000"/>
                  </a:schemeClr>
                </a:solidFill>
              </a:rPr>
              <a:t>Sprinkle in your personal experience from talking with customers</a:t>
            </a:r>
          </a:p>
          <a:p>
            <a:pPr marL="457200" indent="-457200" algn="l">
              <a:buFont typeface="Wingdings" charset="2"/>
              <a:buChar char=""/>
            </a:pPr>
            <a:r>
              <a:rPr lang="en-US" dirty="0" smtClean="0">
                <a:solidFill>
                  <a:schemeClr val="tx1">
                    <a:lumMod val="65000"/>
                    <a:lumOff val="35000"/>
                  </a:schemeClr>
                </a:solidFill>
              </a:rPr>
              <a:t>Do not get mired down in the technology</a:t>
            </a:r>
          </a:p>
          <a:p>
            <a:pPr marL="457200" indent="-457200" algn="l">
              <a:buFont typeface="Wingdings" charset="2"/>
              <a:buChar char=""/>
            </a:pPr>
            <a:r>
              <a:rPr lang="en-US" dirty="0" smtClean="0">
                <a:solidFill>
                  <a:schemeClr val="tx1">
                    <a:lumMod val="65000"/>
                    <a:lumOff val="35000"/>
                  </a:schemeClr>
                </a:solidFill>
              </a:rPr>
              <a:t>Focus on customer benefits</a:t>
            </a:r>
          </a:p>
          <a:p>
            <a:pPr algn="l"/>
            <a:endParaRPr lang="en-US" dirty="0" smtClean="0"/>
          </a:p>
          <a:p>
            <a:pPr algn="l"/>
            <a:r>
              <a:rPr lang="en-US" dirty="0" smtClean="0">
                <a:solidFill>
                  <a:srgbClr val="3A92C0"/>
                </a:solidFill>
              </a:rPr>
              <a:t>Include these key points:</a:t>
            </a:r>
          </a:p>
          <a:p>
            <a:pPr algn="l"/>
            <a:r>
              <a:rPr lang="en-US" dirty="0" smtClean="0"/>
              <a:t>		</a:t>
            </a:r>
            <a:r>
              <a:rPr lang="en-US" dirty="0" smtClean="0">
                <a:solidFill>
                  <a:srgbClr val="595959"/>
                </a:solidFill>
              </a:rPr>
              <a:t>Summarize your solution, emphasizing the</a:t>
            </a:r>
          </a:p>
          <a:p>
            <a:pPr algn="l"/>
            <a:r>
              <a:rPr lang="en-US" dirty="0" smtClean="0">
                <a:solidFill>
                  <a:srgbClr val="595959"/>
                </a:solidFill>
              </a:rPr>
              <a:t>		uniqueness of your product or technology</a:t>
            </a:r>
          </a:p>
          <a:p>
            <a:pPr algn="l"/>
            <a:r>
              <a:rPr lang="en-US" dirty="0" smtClean="0">
                <a:solidFill>
                  <a:srgbClr val="595959"/>
                </a:solidFill>
              </a:rPr>
              <a:t>		Match your solution to customers’ needs</a:t>
            </a:r>
          </a:p>
          <a:p>
            <a:pPr algn="l"/>
            <a:r>
              <a:rPr lang="en-US" dirty="0" smtClean="0">
                <a:solidFill>
                  <a:srgbClr val="595959"/>
                </a:solidFill>
              </a:rPr>
              <a:t>		Outline customers’ ROI, including the time to recoup </a:t>
            </a:r>
          </a:p>
          <a:p>
            <a:pPr algn="l"/>
            <a:r>
              <a:rPr lang="en-US" dirty="0">
                <a:solidFill>
                  <a:srgbClr val="595959"/>
                </a:solidFill>
              </a:rPr>
              <a:t> </a:t>
            </a:r>
            <a:r>
              <a:rPr lang="en-US" dirty="0" smtClean="0">
                <a:solidFill>
                  <a:srgbClr val="595959"/>
                </a:solidFill>
              </a:rPr>
              <a:t>           their investment</a:t>
            </a:r>
          </a:p>
          <a:p>
            <a:pPr algn="l"/>
            <a:r>
              <a:rPr lang="en-US" dirty="0" smtClean="0">
                <a:solidFill>
                  <a:srgbClr val="595959"/>
                </a:solidFill>
              </a:rPr>
              <a:t>		Describe protection for your product or solution</a:t>
            </a:r>
            <a:endParaRPr lang="en-US" dirty="0">
              <a:solidFill>
                <a:srgbClr val="595959"/>
              </a:solidFill>
            </a:endParaRPr>
          </a:p>
        </p:txBody>
      </p:sp>
    </p:spTree>
    <p:extLst>
      <p:ext uri="{BB962C8B-B14F-4D97-AF65-F5344CB8AC3E}">
        <p14:creationId xmlns:p14="http://schemas.microsoft.com/office/powerpoint/2010/main" val="20019789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709061" y="375389"/>
            <a:ext cx="8301790" cy="759960"/>
          </a:xfrm>
          <a:prstGeom prst="rect">
            <a:avLst/>
          </a:prstGeom>
          <a:noFill/>
          <a:ln>
            <a:noFill/>
          </a:ln>
        </p:spPr>
        <p:txBody>
          <a:bodyPr wrap="square" lIns="82048" tIns="41025" rIns="82048" bIns="41025" rtlCol="0">
            <a:spAutoFit/>
          </a:bodyPr>
          <a:lstStyle/>
          <a:p>
            <a:r>
              <a:rPr lang="en-US" sz="4400" dirty="0">
                <a:solidFill>
                  <a:srgbClr val="3A92C0"/>
                </a:solidFill>
                <a:latin typeface="Avenir Heavy"/>
                <a:cs typeface="Avenir Heavy"/>
              </a:rPr>
              <a:t>4</a:t>
            </a:r>
            <a:r>
              <a:rPr lang="en-US" sz="4400" dirty="0" smtClean="0">
                <a:solidFill>
                  <a:srgbClr val="3A92C0"/>
                </a:solidFill>
                <a:latin typeface="Avenir Heavy"/>
                <a:cs typeface="Avenir Heavy"/>
              </a:rPr>
              <a:t>. Business Model and Sales</a:t>
            </a:r>
            <a:endParaRPr lang="en-US" sz="4400" dirty="0">
              <a:solidFill>
                <a:srgbClr val="3A92C0"/>
              </a:solidFill>
              <a:latin typeface="Avenir Heavy"/>
              <a:cs typeface="Avenir Heavy"/>
            </a:endParaRPr>
          </a:p>
        </p:txBody>
      </p:sp>
      <p:sp>
        <p:nvSpPr>
          <p:cNvPr id="5" name="Content Placeholder 2"/>
          <p:cNvSpPr txBox="1">
            <a:spLocks/>
          </p:cNvSpPr>
          <p:nvPr/>
        </p:nvSpPr>
        <p:spPr>
          <a:xfrm>
            <a:off x="457201" y="1867568"/>
            <a:ext cx="7269746" cy="4525963"/>
          </a:xfrm>
          <a:prstGeom prst="rect">
            <a:avLst/>
          </a:prstGeom>
        </p:spPr>
        <p:txBody>
          <a:bodyPr vert="horz" lIns="91365" tIns="45683" rIns="91365" bIns="45683" rtlCol="0">
            <a:normAutofit/>
          </a:bodyPr>
          <a:lstStyle>
            <a:lvl1pPr marL="0" indent="0" algn="ctr" defTabSz="456827" rtl="0" eaLnBrk="1" latinLnBrk="0" hangingPunct="1">
              <a:spcBef>
                <a:spcPct val="20000"/>
              </a:spcBef>
              <a:buClr>
                <a:srgbClr val="F58A32"/>
              </a:buClr>
              <a:buSzPct val="93000"/>
              <a:buFont typeface="Wingdings" charset="2"/>
              <a:buNone/>
              <a:defRPr sz="3200" kern="1200">
                <a:solidFill>
                  <a:schemeClr val="tx1">
                    <a:tint val="75000"/>
                  </a:schemeClr>
                </a:solidFill>
                <a:latin typeface="Gill Sans"/>
                <a:ea typeface="+mn-ea"/>
                <a:cs typeface="Gill Sans"/>
              </a:defRPr>
            </a:lvl1pPr>
            <a:lvl2pPr marL="456827" indent="0" algn="ctr" defTabSz="456827" rtl="0" eaLnBrk="1" latinLnBrk="0" hangingPunct="1">
              <a:spcBef>
                <a:spcPct val="20000"/>
              </a:spcBef>
              <a:buClr>
                <a:srgbClr val="F58A32"/>
              </a:buClr>
              <a:buSzPct val="93000"/>
              <a:buFont typeface="Wingdings" charset="2"/>
              <a:buNone/>
              <a:defRPr sz="2800" kern="1200">
                <a:solidFill>
                  <a:schemeClr val="tx1">
                    <a:tint val="75000"/>
                  </a:schemeClr>
                </a:solidFill>
                <a:latin typeface="Gill Sans"/>
                <a:ea typeface="+mn-ea"/>
                <a:cs typeface="Gill Sans"/>
              </a:defRPr>
            </a:lvl2pPr>
            <a:lvl3pPr marL="913651" indent="0" algn="ctr" defTabSz="456827" rtl="0" eaLnBrk="1" latinLnBrk="0" hangingPunct="1">
              <a:spcBef>
                <a:spcPct val="20000"/>
              </a:spcBef>
              <a:buClr>
                <a:srgbClr val="F58A32"/>
              </a:buClr>
              <a:buSzPct val="93000"/>
              <a:buFont typeface="Wingdings" charset="2"/>
              <a:buNone/>
              <a:defRPr sz="2400" kern="1200">
                <a:solidFill>
                  <a:schemeClr val="tx1">
                    <a:tint val="75000"/>
                  </a:schemeClr>
                </a:solidFill>
                <a:latin typeface="Gill Sans"/>
                <a:ea typeface="+mn-ea"/>
                <a:cs typeface="Gill Sans"/>
              </a:defRPr>
            </a:lvl3pPr>
            <a:lvl4pPr marL="1370479" indent="0" algn="ctr" defTabSz="456827" rtl="0" eaLnBrk="1" latinLnBrk="0" hangingPunct="1">
              <a:spcBef>
                <a:spcPct val="20000"/>
              </a:spcBef>
              <a:buClr>
                <a:srgbClr val="F58A32"/>
              </a:buClr>
              <a:buSzPct val="93000"/>
              <a:buFont typeface="Wingdings" charset="2"/>
              <a:buNone/>
              <a:defRPr sz="2000" kern="1200">
                <a:solidFill>
                  <a:schemeClr val="tx1">
                    <a:tint val="75000"/>
                  </a:schemeClr>
                </a:solidFill>
                <a:latin typeface="Gill Sans"/>
                <a:ea typeface="+mn-ea"/>
                <a:cs typeface="Gill Sans"/>
              </a:defRPr>
            </a:lvl4pPr>
            <a:lvl5pPr marL="1827303" indent="0" algn="ctr" defTabSz="456827" rtl="0" eaLnBrk="1" latinLnBrk="0" hangingPunct="1">
              <a:spcBef>
                <a:spcPct val="20000"/>
              </a:spcBef>
              <a:buClr>
                <a:srgbClr val="F58A32"/>
              </a:buClr>
              <a:buSzPct val="93000"/>
              <a:buFont typeface="Wingdings" charset="2"/>
              <a:buNone/>
              <a:defRPr sz="2000" kern="1200">
                <a:solidFill>
                  <a:schemeClr val="tx1">
                    <a:tint val="75000"/>
                  </a:schemeClr>
                </a:solidFill>
                <a:latin typeface="Gill Sans"/>
                <a:ea typeface="+mn-ea"/>
                <a:cs typeface="Gill Sans"/>
              </a:defRPr>
            </a:lvl5pPr>
            <a:lvl6pPr marL="2284131" indent="0" algn="ctr" defTabSz="456827"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0955" indent="0" algn="ctr" defTabSz="456827" rtl="0" eaLnBrk="1" latinLnBrk="0" hangingPunct="1">
              <a:spcBef>
                <a:spcPct val="20000"/>
              </a:spcBef>
              <a:buFont typeface="Arial"/>
              <a:buNone/>
              <a:defRPr sz="2000" kern="1200">
                <a:solidFill>
                  <a:schemeClr val="tx1">
                    <a:tint val="75000"/>
                  </a:schemeClr>
                </a:solidFill>
                <a:latin typeface="+mn-lt"/>
                <a:ea typeface="+mn-ea"/>
                <a:cs typeface="+mn-cs"/>
              </a:defRPr>
            </a:lvl7pPr>
            <a:lvl8pPr marL="3197782" indent="0" algn="ctr" defTabSz="456827"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4606" indent="0" algn="ctr" defTabSz="456827"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marL="342900" indent="-342900" algn="l">
              <a:buFont typeface="Wingdings" charset="2"/>
              <a:buChar char=""/>
            </a:pPr>
            <a:r>
              <a:rPr lang="en-US" sz="2400" dirty="0" smtClean="0"/>
              <a:t> </a:t>
            </a:r>
            <a:r>
              <a:rPr lang="en-US" sz="2400" dirty="0" smtClean="0">
                <a:solidFill>
                  <a:srgbClr val="595959"/>
                </a:solidFill>
              </a:rPr>
              <a:t>Describe how your product or service</a:t>
            </a:r>
          </a:p>
          <a:p>
            <a:pPr algn="l"/>
            <a:r>
              <a:rPr lang="en-US" sz="2400" dirty="0">
                <a:solidFill>
                  <a:srgbClr val="595959"/>
                </a:solidFill>
              </a:rPr>
              <a:t> </a:t>
            </a:r>
            <a:r>
              <a:rPr lang="en-US" sz="2400" dirty="0" smtClean="0">
                <a:solidFill>
                  <a:srgbClr val="595959"/>
                </a:solidFill>
              </a:rPr>
              <a:t>    generates revenue for the company</a:t>
            </a:r>
          </a:p>
          <a:p>
            <a:pPr marL="342900" indent="-342900" algn="l">
              <a:buFont typeface="Wingdings" charset="2"/>
              <a:buChar char=""/>
            </a:pPr>
            <a:r>
              <a:rPr lang="en-US" sz="2400" dirty="0" smtClean="0">
                <a:solidFill>
                  <a:srgbClr val="595959"/>
                </a:solidFill>
              </a:rPr>
              <a:t> Keep the explanation simple</a:t>
            </a:r>
          </a:p>
          <a:p>
            <a:pPr algn="l"/>
            <a:endParaRPr lang="en-US" dirty="0" smtClean="0">
              <a:solidFill>
                <a:srgbClr val="595959"/>
              </a:solidFill>
            </a:endParaRPr>
          </a:p>
          <a:p>
            <a:pPr marL="457200" indent="-457200" algn="l">
              <a:buFont typeface="Wingdings" charset="2"/>
              <a:buChar char=""/>
            </a:pPr>
            <a:r>
              <a:rPr lang="en-US" sz="2400" dirty="0" smtClean="0">
                <a:solidFill>
                  <a:srgbClr val="3A92C0"/>
                </a:solidFill>
              </a:rPr>
              <a:t>Include these key points</a:t>
            </a:r>
            <a:r>
              <a:rPr lang="en-US" sz="2800" dirty="0" smtClean="0">
                <a:solidFill>
                  <a:srgbClr val="3A92C0"/>
                </a:solidFill>
              </a:rPr>
              <a:t>:</a:t>
            </a:r>
          </a:p>
          <a:p>
            <a:pPr lvl="1" algn="l"/>
            <a:r>
              <a:rPr lang="en-US" sz="2000" dirty="0" smtClean="0">
                <a:solidFill>
                  <a:srgbClr val="595959"/>
                </a:solidFill>
              </a:rPr>
              <a:t>How do you charge?</a:t>
            </a:r>
          </a:p>
          <a:p>
            <a:pPr lvl="1" algn="l"/>
            <a:r>
              <a:rPr lang="en-US" sz="2000" dirty="0" smtClean="0">
                <a:solidFill>
                  <a:srgbClr val="595959"/>
                </a:solidFill>
              </a:rPr>
              <a:t>What is your pricing strategy?</a:t>
            </a:r>
          </a:p>
          <a:p>
            <a:pPr lvl="1" algn="l"/>
            <a:r>
              <a:rPr lang="en-US" sz="2000" dirty="0" smtClean="0">
                <a:solidFill>
                  <a:srgbClr val="595959"/>
                </a:solidFill>
              </a:rPr>
              <a:t>What is your channel strategy for reaching initial customers?</a:t>
            </a:r>
          </a:p>
        </p:txBody>
      </p:sp>
      <p:pic>
        <p:nvPicPr>
          <p:cNvPr id="4" name="Picture 3" descr="model.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21637" y="2275840"/>
            <a:ext cx="2068718" cy="2294796"/>
          </a:xfrm>
          <a:prstGeom prst="rect">
            <a:avLst/>
          </a:prstGeom>
        </p:spPr>
      </p:pic>
    </p:spTree>
    <p:extLst>
      <p:ext uri="{BB962C8B-B14F-4D97-AF65-F5344CB8AC3E}">
        <p14:creationId xmlns:p14="http://schemas.microsoft.com/office/powerpoint/2010/main" val="28479778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784685" y="375389"/>
            <a:ext cx="6095999" cy="821515"/>
          </a:xfrm>
          <a:prstGeom prst="rect">
            <a:avLst/>
          </a:prstGeom>
          <a:noFill/>
          <a:ln>
            <a:noFill/>
          </a:ln>
        </p:spPr>
        <p:txBody>
          <a:bodyPr wrap="square" lIns="82048" tIns="41025" rIns="82048" bIns="41025" rtlCol="0">
            <a:spAutoFit/>
          </a:bodyPr>
          <a:lstStyle/>
          <a:p>
            <a:r>
              <a:rPr lang="en-US" sz="4800" dirty="0" smtClean="0">
                <a:solidFill>
                  <a:srgbClr val="3A92C0"/>
                </a:solidFill>
                <a:latin typeface="Avenir Heavy"/>
                <a:cs typeface="Avenir Heavy"/>
              </a:rPr>
              <a:t>5. Market Demand</a:t>
            </a:r>
            <a:endParaRPr lang="en-US" sz="4800" dirty="0">
              <a:solidFill>
                <a:srgbClr val="3A92C0"/>
              </a:solidFill>
              <a:latin typeface="Avenir Heavy"/>
              <a:cs typeface="Avenir Heavy"/>
            </a:endParaRPr>
          </a:p>
        </p:txBody>
      </p:sp>
      <p:sp>
        <p:nvSpPr>
          <p:cNvPr id="5" name="TextBox 4"/>
          <p:cNvSpPr txBox="1"/>
          <p:nvPr/>
        </p:nvSpPr>
        <p:spPr>
          <a:xfrm>
            <a:off x="969663" y="2356900"/>
            <a:ext cx="7479175" cy="2868870"/>
          </a:xfrm>
          <a:prstGeom prst="rect">
            <a:avLst/>
          </a:prstGeom>
          <a:noFill/>
        </p:spPr>
        <p:txBody>
          <a:bodyPr wrap="square" lIns="82048" tIns="41025" rIns="82048" bIns="41025" rtlCol="0">
            <a:spAutoFit/>
          </a:bodyPr>
          <a:lstStyle/>
          <a:p>
            <a:pPr marL="457200" indent="-457200">
              <a:lnSpc>
                <a:spcPct val="110000"/>
              </a:lnSpc>
              <a:spcAft>
                <a:spcPts val="1077"/>
              </a:spcAft>
              <a:buClr>
                <a:schemeClr val="accent6"/>
              </a:buClr>
              <a:buSzPct val="93000"/>
              <a:buFont typeface="Wingdings" charset="2"/>
              <a:buChar char=""/>
            </a:pPr>
            <a:r>
              <a:rPr lang="en-US" sz="2400" dirty="0" smtClean="0">
                <a:solidFill>
                  <a:srgbClr val="595959"/>
                </a:solidFill>
                <a:latin typeface="Gill Sans"/>
                <a:cs typeface="Gill Sans"/>
              </a:rPr>
              <a:t>Quantify the market by size, segments, and sales</a:t>
            </a:r>
          </a:p>
          <a:p>
            <a:pPr marL="457200" indent="-457200">
              <a:lnSpc>
                <a:spcPct val="110000"/>
              </a:lnSpc>
              <a:spcAft>
                <a:spcPts val="1077"/>
              </a:spcAft>
              <a:buClr>
                <a:schemeClr val="accent6"/>
              </a:buClr>
              <a:buSzPct val="93000"/>
              <a:buFont typeface="Wingdings" charset="2"/>
              <a:buChar char=""/>
            </a:pPr>
            <a:r>
              <a:rPr lang="en-US" sz="2400" dirty="0" smtClean="0">
                <a:solidFill>
                  <a:srgbClr val="595959"/>
                </a:solidFill>
                <a:latin typeface="Gill Sans"/>
                <a:cs typeface="Gill Sans"/>
              </a:rPr>
              <a:t>Avoid sky-high numbers</a:t>
            </a:r>
          </a:p>
          <a:p>
            <a:pPr marL="457200" indent="-457200">
              <a:lnSpc>
                <a:spcPct val="110000"/>
              </a:lnSpc>
              <a:spcAft>
                <a:spcPts val="1077"/>
              </a:spcAft>
              <a:buClr>
                <a:schemeClr val="accent6"/>
              </a:buClr>
              <a:buSzPct val="93000"/>
              <a:buFont typeface="Wingdings" charset="2"/>
              <a:buChar char=""/>
            </a:pPr>
            <a:r>
              <a:rPr lang="en-US" sz="2400" dirty="0" smtClean="0">
                <a:solidFill>
                  <a:srgbClr val="595959"/>
                </a:solidFill>
                <a:latin typeface="Gill Sans"/>
                <a:cs typeface="Gill Sans"/>
              </a:rPr>
              <a:t>Characterize the key attributes of target customers</a:t>
            </a:r>
          </a:p>
          <a:p>
            <a:pPr marL="457200" indent="-457200">
              <a:lnSpc>
                <a:spcPct val="110000"/>
              </a:lnSpc>
              <a:spcAft>
                <a:spcPts val="1077"/>
              </a:spcAft>
              <a:buClr>
                <a:schemeClr val="accent6"/>
              </a:buClr>
              <a:buSzPct val="93000"/>
              <a:buFont typeface="Wingdings" charset="2"/>
              <a:buChar char=""/>
            </a:pPr>
            <a:r>
              <a:rPr lang="en-US" sz="2400" dirty="0" smtClean="0">
                <a:solidFill>
                  <a:srgbClr val="595959"/>
                </a:solidFill>
                <a:latin typeface="Gill Sans"/>
                <a:cs typeface="Gill Sans"/>
              </a:rPr>
              <a:t>Show the urgency of the product or service needed</a:t>
            </a:r>
            <a:endParaRPr lang="en-US" sz="2400" dirty="0">
              <a:solidFill>
                <a:srgbClr val="595959"/>
              </a:solidFill>
              <a:latin typeface="Gill Sans"/>
              <a:cs typeface="Gill Sans"/>
            </a:endParaRPr>
          </a:p>
          <a:p>
            <a:pPr marL="256402" indent="-256402">
              <a:lnSpc>
                <a:spcPct val="110000"/>
              </a:lnSpc>
              <a:spcAft>
                <a:spcPts val="1077"/>
              </a:spcAft>
              <a:buClr>
                <a:schemeClr val="accent6"/>
              </a:buClr>
              <a:buSzPct val="93000"/>
              <a:buFont typeface="Wingdings" charset="2"/>
              <a:buChar char=""/>
            </a:pPr>
            <a:endParaRPr lang="en-US" sz="1400" dirty="0">
              <a:solidFill>
                <a:srgbClr val="595959"/>
              </a:solidFill>
              <a:latin typeface="Gill Sans"/>
              <a:cs typeface="Gill Sans"/>
            </a:endParaRPr>
          </a:p>
          <a:p>
            <a:pPr marL="256402" indent="-256402">
              <a:lnSpc>
                <a:spcPct val="110000"/>
              </a:lnSpc>
              <a:spcAft>
                <a:spcPts val="1077"/>
              </a:spcAft>
              <a:buClr>
                <a:schemeClr val="accent6"/>
              </a:buClr>
              <a:buSzPct val="93000"/>
              <a:buFont typeface="Wingdings" charset="2"/>
              <a:buChar char=""/>
            </a:pPr>
            <a:endParaRPr lang="en-US" sz="1400" dirty="0">
              <a:solidFill>
                <a:srgbClr val="595959"/>
              </a:solidFill>
              <a:latin typeface="Gill Sans"/>
              <a:cs typeface="Gill Sans"/>
            </a:endParaRPr>
          </a:p>
        </p:txBody>
      </p:sp>
    </p:spTree>
    <p:extLst>
      <p:ext uri="{BB962C8B-B14F-4D97-AF65-F5344CB8AC3E}">
        <p14:creationId xmlns:p14="http://schemas.microsoft.com/office/powerpoint/2010/main" val="22440117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p:cNvGrpSpPr/>
          <p:nvPr/>
        </p:nvGrpSpPr>
        <p:grpSpPr>
          <a:xfrm>
            <a:off x="4443054" y="4221419"/>
            <a:ext cx="4316273" cy="1557749"/>
            <a:chOff x="3858768" y="4212231"/>
            <a:chExt cx="4709160" cy="1699542"/>
          </a:xfrm>
        </p:grpSpPr>
        <p:pic>
          <p:nvPicPr>
            <p:cNvPr id="2" name="Picture 1" descr="competition.jpg"/>
            <p:cNvPicPr>
              <a:picLocks noChangeAspect="1"/>
            </p:cNvPicPr>
            <p:nvPr/>
          </p:nvPicPr>
          <p:blipFill rotWithShape="1">
            <a:blip r:embed="rId3" cstate="print">
              <a:extLst>
                <a:ext uri="{28A0092B-C50C-407E-A947-70E740481C1C}">
                  <a14:useLocalDpi xmlns:a14="http://schemas.microsoft.com/office/drawing/2010/main" val="0"/>
                </a:ext>
              </a:extLst>
            </a:blip>
            <a:srcRect l="3684" r="1881"/>
            <a:stretch/>
          </p:blipFill>
          <p:spPr>
            <a:xfrm>
              <a:off x="3858768" y="4212231"/>
              <a:ext cx="4709160" cy="1699542"/>
            </a:xfrm>
            <a:prstGeom prst="rect">
              <a:avLst/>
            </a:prstGeom>
          </p:spPr>
        </p:pic>
        <p:sp>
          <p:nvSpPr>
            <p:cNvPr id="5" name="TextBox 4"/>
            <p:cNvSpPr txBox="1"/>
            <p:nvPr/>
          </p:nvSpPr>
          <p:spPr>
            <a:xfrm>
              <a:off x="4390838" y="5286205"/>
              <a:ext cx="1345990" cy="470108"/>
            </a:xfrm>
            <a:prstGeom prst="rect">
              <a:avLst/>
            </a:prstGeom>
            <a:noFill/>
          </p:spPr>
          <p:txBody>
            <a:bodyPr wrap="none" rtlCol="0">
              <a:spAutoFit/>
            </a:bodyPr>
            <a:lstStyle/>
            <a:p>
              <a:pPr algn="ctr"/>
              <a:r>
                <a:rPr lang="en-US" sz="1100" dirty="0" smtClean="0">
                  <a:solidFill>
                    <a:srgbClr val="3A92C0"/>
                  </a:solidFill>
                </a:rPr>
                <a:t>Your </a:t>
              </a:r>
            </a:p>
            <a:p>
              <a:pPr algn="ctr"/>
              <a:r>
                <a:rPr lang="en-US" sz="1100" dirty="0" smtClean="0">
                  <a:solidFill>
                    <a:srgbClr val="3A92C0"/>
                  </a:solidFill>
                </a:rPr>
                <a:t>Product or Service</a:t>
              </a:r>
            </a:p>
          </p:txBody>
        </p:sp>
        <p:sp>
          <p:nvSpPr>
            <p:cNvPr id="6" name="TextBox 5"/>
            <p:cNvSpPr txBox="1"/>
            <p:nvPr/>
          </p:nvSpPr>
          <p:spPr>
            <a:xfrm>
              <a:off x="6028791" y="4864792"/>
              <a:ext cx="446651" cy="369371"/>
            </a:xfrm>
            <a:prstGeom prst="rect">
              <a:avLst/>
            </a:prstGeom>
            <a:noFill/>
          </p:spPr>
          <p:txBody>
            <a:bodyPr wrap="none" rtlCol="0">
              <a:spAutoFit/>
            </a:bodyPr>
            <a:lstStyle/>
            <a:p>
              <a:r>
                <a:rPr lang="en-US" sz="1600" dirty="0" smtClean="0">
                  <a:solidFill>
                    <a:srgbClr val="3A92C0"/>
                  </a:solidFill>
                </a:rPr>
                <a:t>vs.</a:t>
              </a:r>
              <a:endParaRPr lang="en-US" sz="1600" dirty="0">
                <a:solidFill>
                  <a:srgbClr val="3A92C0"/>
                </a:solidFill>
              </a:endParaRPr>
            </a:p>
          </p:txBody>
        </p:sp>
        <p:sp>
          <p:nvSpPr>
            <p:cNvPr id="9" name="TextBox 8"/>
            <p:cNvSpPr txBox="1"/>
            <p:nvPr/>
          </p:nvSpPr>
          <p:spPr>
            <a:xfrm>
              <a:off x="6848976" y="5456078"/>
              <a:ext cx="978588" cy="285423"/>
            </a:xfrm>
            <a:prstGeom prst="rect">
              <a:avLst/>
            </a:prstGeom>
            <a:noFill/>
          </p:spPr>
          <p:txBody>
            <a:bodyPr wrap="none" rtlCol="0">
              <a:spAutoFit/>
            </a:bodyPr>
            <a:lstStyle/>
            <a:p>
              <a:pPr algn="ctr"/>
              <a:r>
                <a:rPr lang="en-US" sz="1100" dirty="0" smtClean="0">
                  <a:solidFill>
                    <a:srgbClr val="3A92C0"/>
                  </a:solidFill>
                </a:rPr>
                <a:t>Competition</a:t>
              </a:r>
            </a:p>
          </p:txBody>
        </p:sp>
      </p:grpSp>
      <p:sp>
        <p:nvSpPr>
          <p:cNvPr id="3" name="TextBox 2"/>
          <p:cNvSpPr txBox="1"/>
          <p:nvPr/>
        </p:nvSpPr>
        <p:spPr>
          <a:xfrm>
            <a:off x="2434658" y="285473"/>
            <a:ext cx="4117473" cy="759960"/>
          </a:xfrm>
          <a:prstGeom prst="rect">
            <a:avLst/>
          </a:prstGeom>
          <a:noFill/>
          <a:ln>
            <a:noFill/>
          </a:ln>
        </p:spPr>
        <p:txBody>
          <a:bodyPr wrap="square" lIns="82048" tIns="41025" rIns="82048" bIns="41025" rtlCol="0">
            <a:spAutoFit/>
          </a:bodyPr>
          <a:lstStyle/>
          <a:p>
            <a:r>
              <a:rPr lang="en-US" sz="4400" dirty="0">
                <a:solidFill>
                  <a:srgbClr val="3A92C0"/>
                </a:solidFill>
                <a:latin typeface="Avenir Heavy"/>
                <a:cs typeface="Avenir Heavy"/>
              </a:rPr>
              <a:t>6</a:t>
            </a:r>
            <a:r>
              <a:rPr lang="en-US" sz="4400" dirty="0" smtClean="0">
                <a:solidFill>
                  <a:srgbClr val="3A92C0"/>
                </a:solidFill>
                <a:latin typeface="Avenir Heavy"/>
                <a:cs typeface="Avenir Heavy"/>
              </a:rPr>
              <a:t>. Competition</a:t>
            </a:r>
            <a:endParaRPr lang="en-US" sz="4400" dirty="0">
              <a:solidFill>
                <a:srgbClr val="3A92C0"/>
              </a:solidFill>
              <a:latin typeface="Avenir Heavy"/>
              <a:cs typeface="Avenir Heavy"/>
            </a:endParaRPr>
          </a:p>
        </p:txBody>
      </p:sp>
      <p:sp>
        <p:nvSpPr>
          <p:cNvPr id="4" name="Content Placeholder 2"/>
          <p:cNvSpPr txBox="1">
            <a:spLocks/>
          </p:cNvSpPr>
          <p:nvPr/>
        </p:nvSpPr>
        <p:spPr>
          <a:xfrm>
            <a:off x="242212" y="1463650"/>
            <a:ext cx="8229600" cy="3613161"/>
          </a:xfrm>
          <a:prstGeom prst="rect">
            <a:avLst/>
          </a:prstGeom>
        </p:spPr>
        <p:txBody>
          <a:bodyPr vert="horz" lIns="91365" tIns="45683" rIns="91365" bIns="45683" rtlCol="0">
            <a:normAutofit lnSpcReduction="10000"/>
          </a:bodyPr>
          <a:lstStyle>
            <a:lvl1pPr marL="0" indent="0" algn="ctr" defTabSz="456827" rtl="0" eaLnBrk="1" latinLnBrk="0" hangingPunct="1">
              <a:spcBef>
                <a:spcPct val="20000"/>
              </a:spcBef>
              <a:buClr>
                <a:srgbClr val="F58A32"/>
              </a:buClr>
              <a:buSzPct val="93000"/>
              <a:buFont typeface="Wingdings" charset="2"/>
              <a:buNone/>
              <a:defRPr sz="3200" kern="1200">
                <a:solidFill>
                  <a:schemeClr val="tx1">
                    <a:tint val="75000"/>
                  </a:schemeClr>
                </a:solidFill>
                <a:latin typeface="Gill Sans"/>
                <a:ea typeface="+mn-ea"/>
                <a:cs typeface="Gill Sans"/>
              </a:defRPr>
            </a:lvl1pPr>
            <a:lvl2pPr marL="456827" indent="0" algn="ctr" defTabSz="456827" rtl="0" eaLnBrk="1" latinLnBrk="0" hangingPunct="1">
              <a:spcBef>
                <a:spcPct val="20000"/>
              </a:spcBef>
              <a:buClr>
                <a:srgbClr val="F58A32"/>
              </a:buClr>
              <a:buSzPct val="93000"/>
              <a:buFont typeface="Wingdings" charset="2"/>
              <a:buNone/>
              <a:defRPr sz="2800" kern="1200">
                <a:solidFill>
                  <a:schemeClr val="tx1">
                    <a:tint val="75000"/>
                  </a:schemeClr>
                </a:solidFill>
                <a:latin typeface="Gill Sans"/>
                <a:ea typeface="+mn-ea"/>
                <a:cs typeface="Gill Sans"/>
              </a:defRPr>
            </a:lvl2pPr>
            <a:lvl3pPr marL="913651" indent="0" algn="ctr" defTabSz="456827" rtl="0" eaLnBrk="1" latinLnBrk="0" hangingPunct="1">
              <a:spcBef>
                <a:spcPct val="20000"/>
              </a:spcBef>
              <a:buClr>
                <a:srgbClr val="F58A32"/>
              </a:buClr>
              <a:buSzPct val="93000"/>
              <a:buFont typeface="Wingdings" charset="2"/>
              <a:buNone/>
              <a:defRPr sz="2400" kern="1200">
                <a:solidFill>
                  <a:schemeClr val="tx1">
                    <a:tint val="75000"/>
                  </a:schemeClr>
                </a:solidFill>
                <a:latin typeface="Gill Sans"/>
                <a:ea typeface="+mn-ea"/>
                <a:cs typeface="Gill Sans"/>
              </a:defRPr>
            </a:lvl3pPr>
            <a:lvl4pPr marL="1370479" indent="0" algn="ctr" defTabSz="456827" rtl="0" eaLnBrk="1" latinLnBrk="0" hangingPunct="1">
              <a:spcBef>
                <a:spcPct val="20000"/>
              </a:spcBef>
              <a:buClr>
                <a:srgbClr val="F58A32"/>
              </a:buClr>
              <a:buSzPct val="93000"/>
              <a:buFont typeface="Wingdings" charset="2"/>
              <a:buNone/>
              <a:defRPr sz="2000" kern="1200">
                <a:solidFill>
                  <a:schemeClr val="tx1">
                    <a:tint val="75000"/>
                  </a:schemeClr>
                </a:solidFill>
                <a:latin typeface="Gill Sans"/>
                <a:ea typeface="+mn-ea"/>
                <a:cs typeface="Gill Sans"/>
              </a:defRPr>
            </a:lvl4pPr>
            <a:lvl5pPr marL="1827303" indent="0" algn="ctr" defTabSz="456827" rtl="0" eaLnBrk="1" latinLnBrk="0" hangingPunct="1">
              <a:spcBef>
                <a:spcPct val="20000"/>
              </a:spcBef>
              <a:buClr>
                <a:srgbClr val="F58A32"/>
              </a:buClr>
              <a:buSzPct val="93000"/>
              <a:buFont typeface="Wingdings" charset="2"/>
              <a:buNone/>
              <a:defRPr sz="2000" kern="1200">
                <a:solidFill>
                  <a:schemeClr val="tx1">
                    <a:tint val="75000"/>
                  </a:schemeClr>
                </a:solidFill>
                <a:latin typeface="Gill Sans"/>
                <a:ea typeface="+mn-ea"/>
                <a:cs typeface="Gill Sans"/>
              </a:defRPr>
            </a:lvl5pPr>
            <a:lvl6pPr marL="2284131" indent="0" algn="ctr" defTabSz="456827"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0955" indent="0" algn="ctr" defTabSz="456827" rtl="0" eaLnBrk="1" latinLnBrk="0" hangingPunct="1">
              <a:spcBef>
                <a:spcPct val="20000"/>
              </a:spcBef>
              <a:buFont typeface="Arial"/>
              <a:buNone/>
              <a:defRPr sz="2000" kern="1200">
                <a:solidFill>
                  <a:schemeClr val="tx1">
                    <a:tint val="75000"/>
                  </a:schemeClr>
                </a:solidFill>
                <a:latin typeface="+mn-lt"/>
                <a:ea typeface="+mn-ea"/>
                <a:cs typeface="+mn-cs"/>
              </a:defRPr>
            </a:lvl7pPr>
            <a:lvl8pPr marL="3197782" indent="0" algn="ctr" defTabSz="456827"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4606" indent="0" algn="ctr" defTabSz="456827"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marL="457200" indent="-457200" algn="l">
              <a:buFont typeface="Wingdings" charset="2"/>
              <a:buChar char=""/>
            </a:pPr>
            <a:r>
              <a:rPr lang="en-US" sz="2400" dirty="0" smtClean="0">
                <a:solidFill>
                  <a:schemeClr val="tx1">
                    <a:lumMod val="65000"/>
                    <a:lumOff val="35000"/>
                  </a:schemeClr>
                </a:solidFill>
              </a:rPr>
              <a:t>Create a comparison chart of competitors</a:t>
            </a:r>
          </a:p>
          <a:p>
            <a:pPr marL="457200" indent="-457200" algn="l">
              <a:buFont typeface="Wingdings" charset="2"/>
              <a:buChar char=""/>
            </a:pPr>
            <a:r>
              <a:rPr lang="en-US" sz="2400" dirty="0" smtClean="0">
                <a:solidFill>
                  <a:schemeClr val="tx1">
                    <a:lumMod val="65000"/>
                    <a:lumOff val="35000"/>
                  </a:schemeClr>
                </a:solidFill>
              </a:rPr>
              <a:t>Include large and small companies, those who are established and better know as well as the up-and-comers</a:t>
            </a:r>
          </a:p>
          <a:p>
            <a:pPr marL="457200" indent="-457200" algn="l">
              <a:buFont typeface="Wingdings" charset="2"/>
              <a:buChar char=""/>
            </a:pPr>
            <a:r>
              <a:rPr lang="en-US" sz="2400" dirty="0" smtClean="0">
                <a:solidFill>
                  <a:schemeClr val="tx1">
                    <a:lumMod val="65000"/>
                    <a:lumOff val="35000"/>
                  </a:schemeClr>
                </a:solidFill>
              </a:rPr>
              <a:t>Acknowledge the risk of inertia and status quo</a:t>
            </a:r>
          </a:p>
          <a:p>
            <a:pPr marL="457200" indent="-457200" algn="l">
              <a:buFont typeface="Wingdings" charset="2"/>
              <a:buChar char=""/>
            </a:pPr>
            <a:r>
              <a:rPr lang="en-US" sz="2400" dirty="0" smtClean="0">
                <a:solidFill>
                  <a:schemeClr val="tx1">
                    <a:lumMod val="65000"/>
                    <a:lumOff val="35000"/>
                  </a:schemeClr>
                </a:solidFill>
              </a:rPr>
              <a:t>Describe what it will take for customers to change</a:t>
            </a:r>
          </a:p>
          <a:p>
            <a:pPr algn="l"/>
            <a:r>
              <a:rPr lang="en-US" sz="2400" dirty="0" smtClean="0">
                <a:solidFill>
                  <a:schemeClr val="tx1">
                    <a:lumMod val="65000"/>
                    <a:lumOff val="35000"/>
                  </a:schemeClr>
                </a:solidFill>
              </a:rPr>
              <a:t>     from what they are using today</a:t>
            </a:r>
          </a:p>
          <a:p>
            <a:pPr marL="457200" indent="-457200" algn="l">
              <a:buFont typeface="Wingdings" charset="2"/>
              <a:buChar char=""/>
            </a:pPr>
            <a:r>
              <a:rPr lang="en-US" sz="2400" dirty="0" smtClean="0">
                <a:solidFill>
                  <a:schemeClr val="tx1">
                    <a:lumMod val="65000"/>
                    <a:lumOff val="35000"/>
                  </a:schemeClr>
                </a:solidFill>
              </a:rPr>
              <a:t>Describe your strongest barriers </a:t>
            </a:r>
          </a:p>
          <a:p>
            <a:pPr algn="l"/>
            <a:r>
              <a:rPr lang="en-US" sz="2400" dirty="0" smtClean="0">
                <a:solidFill>
                  <a:schemeClr val="tx1">
                    <a:lumMod val="65000"/>
                    <a:lumOff val="35000"/>
                  </a:schemeClr>
                </a:solidFill>
              </a:rPr>
              <a:t>      to competition</a:t>
            </a:r>
          </a:p>
        </p:txBody>
      </p:sp>
      <p:sp>
        <p:nvSpPr>
          <p:cNvPr id="11" name="Oval 10"/>
          <p:cNvSpPr/>
          <p:nvPr/>
        </p:nvSpPr>
        <p:spPr>
          <a:xfrm>
            <a:off x="4778461" y="5694412"/>
            <a:ext cx="1653570" cy="84756"/>
          </a:xfrm>
          <a:prstGeom prst="ellipse">
            <a:avLst/>
          </a:prstGeom>
          <a:solidFill>
            <a:schemeClr val="tx1">
              <a:alpha val="8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2" name="Oval 11"/>
          <p:cNvSpPr/>
          <p:nvPr/>
        </p:nvSpPr>
        <p:spPr>
          <a:xfrm>
            <a:off x="6781958" y="5694412"/>
            <a:ext cx="1653570" cy="84756"/>
          </a:xfrm>
          <a:prstGeom prst="ellipse">
            <a:avLst/>
          </a:prstGeom>
          <a:solidFill>
            <a:schemeClr val="tx1">
              <a:alpha val="8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8077530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TotalTime>
  <Words>1569</Words>
  <Application>Microsoft Office PowerPoint</Application>
  <PresentationFormat>On-screen Show (4:3)</PresentationFormat>
  <Paragraphs>224</Paragraphs>
  <Slides>22</Slides>
  <Notes>3</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Caribbean Export Development Agency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Kevin Jones</dc:creator>
  <cp:lastModifiedBy>Kevin Jones</cp:lastModifiedBy>
  <cp:revision>2</cp:revision>
  <dcterms:created xsi:type="dcterms:W3CDTF">2016-01-12T18:36:54Z</dcterms:created>
  <dcterms:modified xsi:type="dcterms:W3CDTF">2016-01-12T20:34:44Z</dcterms:modified>
</cp:coreProperties>
</file>